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36"/>
  </p:notesMasterIdLst>
  <p:sldIdLst>
    <p:sldId id="316" r:id="rId3"/>
    <p:sldId id="318" r:id="rId4"/>
    <p:sldId id="256" r:id="rId5"/>
    <p:sldId id="257" r:id="rId6"/>
    <p:sldId id="258" r:id="rId7"/>
    <p:sldId id="296" r:id="rId8"/>
    <p:sldId id="307" r:id="rId9"/>
    <p:sldId id="259" r:id="rId10"/>
    <p:sldId id="325" r:id="rId11"/>
    <p:sldId id="311" r:id="rId12"/>
    <p:sldId id="303" r:id="rId13"/>
    <p:sldId id="328" r:id="rId14"/>
    <p:sldId id="272" r:id="rId15"/>
    <p:sldId id="329" r:id="rId16"/>
    <p:sldId id="262" r:id="rId17"/>
    <p:sldId id="264" r:id="rId18"/>
    <p:sldId id="323" r:id="rId19"/>
    <p:sldId id="266" r:id="rId20"/>
    <p:sldId id="267" r:id="rId21"/>
    <p:sldId id="268" r:id="rId22"/>
    <p:sldId id="269" r:id="rId23"/>
    <p:sldId id="265" r:id="rId24"/>
    <p:sldId id="327" r:id="rId25"/>
    <p:sldId id="294" r:id="rId26"/>
    <p:sldId id="275" r:id="rId27"/>
    <p:sldId id="276" r:id="rId28"/>
    <p:sldId id="277" r:id="rId29"/>
    <p:sldId id="278" r:id="rId30"/>
    <p:sldId id="279" r:id="rId31"/>
    <p:sldId id="282" r:id="rId32"/>
    <p:sldId id="283" r:id="rId33"/>
    <p:sldId id="291" r:id="rId34"/>
    <p:sldId id="330" r:id="rId3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99"/>
    <a:srgbClr val="FF9933"/>
    <a:srgbClr val="FFCC66"/>
    <a:srgbClr val="00CC99"/>
    <a:srgbClr val="CC66FF"/>
    <a:srgbClr val="FF0066"/>
    <a:srgbClr val="EB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7" autoAdjust="0"/>
    <p:restoredTop sz="94606"/>
  </p:normalViewPr>
  <p:slideViewPr>
    <p:cSldViewPr snapToGrid="0" snapToObjects="1">
      <p:cViewPr varScale="1">
        <p:scale>
          <a:sx n="93" d="100"/>
          <a:sy n="93" d="100"/>
        </p:scale>
        <p:origin x="15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3376A-7C8B-FB42-AD68-503EEA77AF66}" type="datetimeFigureOut">
              <a:rPr kumimoji="1" lang="zh-TW" altLang="en-US" smtClean="0"/>
              <a:t>2021/10/8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020F4-E7A5-EA44-BF48-A812057E89A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3074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020F4-E7A5-EA44-BF48-A812057E89A5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7823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020F4-E7A5-EA44-BF48-A812057E89A5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7996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D05-4278-2A47-A147-004972C6741B}" type="datetimeFigureOut">
              <a:rPr kumimoji="1" lang="zh-TW" altLang="en-US" smtClean="0"/>
              <a:t>2021/10/8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8021-21C5-FA43-8CAB-97AB361FFCD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51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D05-4278-2A47-A147-004972C6741B}" type="datetimeFigureOut">
              <a:rPr kumimoji="1" lang="zh-TW" altLang="en-US" smtClean="0"/>
              <a:t>2021/10/8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8021-21C5-FA43-8CAB-97AB361FFCD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8619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D05-4278-2A47-A147-004972C6741B}" type="datetimeFigureOut">
              <a:rPr kumimoji="1" lang="zh-TW" altLang="en-US" smtClean="0"/>
              <a:t>2021/10/8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8021-21C5-FA43-8CAB-97AB361FFCD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78718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890DF-FCA8-4615-96FD-FB010583F6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3677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5B4-F927-4384-8252-6C5627E87942}" type="datetimeFigureOut">
              <a:rPr lang="zh-TW" altLang="en-US" smtClean="0"/>
              <a:t>2021/10/8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5F44-BF22-4AD9-991C-958E3C4086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135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5B4-F927-4384-8252-6C5627E87942}" type="datetimeFigureOut">
              <a:rPr lang="zh-TW" altLang="en-US" smtClean="0"/>
              <a:t>2021/10/8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5F44-BF22-4AD9-991C-958E3C4086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81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5B4-F927-4384-8252-6C5627E87942}" type="datetimeFigureOut">
              <a:rPr lang="zh-TW" altLang="en-US" smtClean="0"/>
              <a:t>2021/10/8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5F44-BF22-4AD9-991C-958E3C4086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643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5B4-F927-4384-8252-6C5627E87942}" type="datetimeFigureOut">
              <a:rPr lang="zh-TW" altLang="en-US" smtClean="0"/>
              <a:t>2021/10/8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5F44-BF22-4AD9-991C-958E3C4086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587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5B4-F927-4384-8252-6C5627E87942}" type="datetimeFigureOut">
              <a:rPr lang="zh-TW" altLang="en-US" smtClean="0"/>
              <a:t>2021/10/8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5F44-BF22-4AD9-991C-958E3C4086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396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5B4-F927-4384-8252-6C5627E87942}" type="datetimeFigureOut">
              <a:rPr lang="zh-TW" altLang="en-US" smtClean="0"/>
              <a:t>2021/10/8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5F44-BF22-4AD9-991C-958E3C4086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922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5B4-F927-4384-8252-6C5627E87942}" type="datetimeFigureOut">
              <a:rPr lang="zh-TW" altLang="en-US" smtClean="0"/>
              <a:t>2021/10/8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5F44-BF22-4AD9-991C-958E3C4086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2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D05-4278-2A47-A147-004972C6741B}" type="datetimeFigureOut">
              <a:rPr kumimoji="1" lang="zh-TW" altLang="en-US" smtClean="0"/>
              <a:t>2021/10/8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8021-21C5-FA43-8CAB-97AB361FFCD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64911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5B4-F927-4384-8252-6C5627E87942}" type="datetimeFigureOut">
              <a:rPr lang="zh-TW" altLang="en-US" smtClean="0"/>
              <a:t>2021/10/8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5F44-BF22-4AD9-991C-958E3C4086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170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5B4-F927-4384-8252-6C5627E87942}" type="datetimeFigureOut">
              <a:rPr lang="zh-TW" altLang="en-US" smtClean="0"/>
              <a:t>2021/10/8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5F44-BF22-4AD9-991C-958E3C4086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0673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5B4-F927-4384-8252-6C5627E87942}" type="datetimeFigureOut">
              <a:rPr lang="zh-TW" altLang="en-US" smtClean="0"/>
              <a:t>2021/10/8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5F44-BF22-4AD9-991C-958E3C4086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4329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5B4-F927-4384-8252-6C5627E87942}" type="datetimeFigureOut">
              <a:rPr lang="zh-TW" altLang="en-US" smtClean="0"/>
              <a:t>2021/10/8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5F44-BF22-4AD9-991C-958E3C4086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303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D05-4278-2A47-A147-004972C6741B}" type="datetimeFigureOut">
              <a:rPr kumimoji="1" lang="zh-TW" altLang="en-US" smtClean="0"/>
              <a:t>2021/10/8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8021-21C5-FA43-8CAB-97AB361FFCD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27021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D05-4278-2A47-A147-004972C6741B}" type="datetimeFigureOut">
              <a:rPr kumimoji="1" lang="zh-TW" altLang="en-US" smtClean="0"/>
              <a:t>2021/10/8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8021-21C5-FA43-8CAB-97AB361FFCD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38905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D05-4278-2A47-A147-004972C6741B}" type="datetimeFigureOut">
              <a:rPr kumimoji="1" lang="zh-TW" altLang="en-US" smtClean="0"/>
              <a:t>2021/10/8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8021-21C5-FA43-8CAB-97AB361FFCD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6543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D05-4278-2A47-A147-004972C6741B}" type="datetimeFigureOut">
              <a:rPr kumimoji="1" lang="zh-TW" altLang="en-US" smtClean="0"/>
              <a:t>2021/10/8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8021-21C5-FA43-8CAB-97AB361FFCD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42582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D05-4278-2A47-A147-004972C6741B}" type="datetimeFigureOut">
              <a:rPr kumimoji="1" lang="zh-TW" altLang="en-US" smtClean="0"/>
              <a:t>2021/10/8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8021-21C5-FA43-8CAB-97AB361FFCD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6941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D05-4278-2A47-A147-004972C6741B}" type="datetimeFigureOut">
              <a:rPr kumimoji="1" lang="zh-TW" altLang="en-US" smtClean="0"/>
              <a:t>2021/10/8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8021-21C5-FA43-8CAB-97AB361FFCD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209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D05-4278-2A47-A147-004972C6741B}" type="datetimeFigureOut">
              <a:rPr kumimoji="1" lang="zh-TW" altLang="en-US" smtClean="0"/>
              <a:t>2021/10/8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8021-21C5-FA43-8CAB-97AB361FFCD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4369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7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91D05-4278-2A47-A147-004972C6741B}" type="datetimeFigureOut">
              <a:rPr kumimoji="1" lang="zh-TW" altLang="en-US" smtClean="0"/>
              <a:t>2021/10/8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78021-21C5-FA43-8CAB-97AB361FFCD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8639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85B4-F927-4384-8252-6C5627E87942}" type="datetimeFigureOut">
              <a:rPr lang="zh-TW" altLang="en-US" smtClean="0"/>
              <a:t>2021/10/8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C5F44-BF22-4AD9-991C-958E3C4086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35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hk.chiculture.net/0412" TargetMode="External"/><Relationship Id="rId2" Type="http://schemas.openxmlformats.org/officeDocument/2006/relationships/hyperlink" Target="http://hk.chiculture.net/0111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1E366A6-5703-4100-82F5-6FDF5F225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17247" y="3233988"/>
            <a:ext cx="10420350" cy="1655762"/>
          </a:xfrm>
        </p:spPr>
        <p:txBody>
          <a:bodyPr>
            <a:noAutofit/>
          </a:bodyPr>
          <a:lstStyle/>
          <a:p>
            <a:r>
              <a:rPr lang="zh-CN" altLang="en-US" sz="7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唐詩</a:t>
            </a:r>
            <a:r>
              <a:rPr lang="zh-CN" altLang="en-US" sz="7200" b="1" dirty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zh-CN" altLang="en-US" sz="72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元曲</a:t>
            </a:r>
            <a:r>
              <a:rPr lang="zh-CN" altLang="en-US" sz="7200" b="1" dirty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endParaRPr lang="zh-HK" altLang="en-US" sz="7200" b="1" dirty="0">
              <a:solidFill>
                <a:srgbClr val="66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8157" y="-271464"/>
            <a:ext cx="10878531" cy="3114675"/>
          </a:xfrm>
        </p:spPr>
        <p:txBody>
          <a:bodyPr>
            <a:normAutofit/>
          </a:bodyPr>
          <a:lstStyle/>
          <a:p>
            <a:pPr>
              <a:lnSpc>
                <a:spcPts val="10400"/>
              </a:lnSpc>
            </a:pPr>
            <a:r>
              <a:rPr lang="zh-CN" altLang="en-US" sz="6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單元三</a:t>
            </a:r>
            <a:br>
              <a:rPr lang="en-US" altLang="zh-CN" sz="6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6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燦爛的文學</a:t>
            </a:r>
            <a:endParaRPr lang="zh-HK" altLang="en-US" sz="6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DAF9011-DE94-437C-B48A-4BDCED266D44}"/>
              </a:ext>
            </a:extLst>
          </p:cNvPr>
          <p:cNvSpPr txBox="1"/>
          <p:nvPr/>
        </p:nvSpPr>
        <p:spPr>
          <a:xfrm>
            <a:off x="4673715" y="2715215"/>
            <a:ext cx="3377077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500" b="1" dirty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宋詞</a:t>
            </a:r>
            <a:endParaRPr lang="zh-CN" altLang="en-US" sz="11500" dirty="0"/>
          </a:p>
        </p:txBody>
      </p:sp>
    </p:spTree>
    <p:extLst>
      <p:ext uri="{BB962C8B-B14F-4D97-AF65-F5344CB8AC3E}">
        <p14:creationId xmlns:p14="http://schemas.microsoft.com/office/powerpoint/2010/main" val="10236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醉的筆順「醉」的筆劃順序動畫演示國字「醉」怎麼寫- 筆順字典">
            <a:extLst>
              <a:ext uri="{FF2B5EF4-FFF2-40B4-BE49-F238E27FC236}">
                <a16:creationId xmlns:a16="http://schemas.microsoft.com/office/drawing/2014/main" id="{0A376802-16E5-4DEE-8D96-F9E15D47B9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7" y="1687431"/>
            <a:ext cx="2905994" cy="290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歌う鳥のカップルのライン素材">
            <a:extLst>
              <a:ext uri="{FF2B5EF4-FFF2-40B4-BE49-F238E27FC236}">
                <a16:creationId xmlns:a16="http://schemas.microsoft.com/office/drawing/2014/main" id="{14C4032E-AAFC-4D69-97A3-F4E418434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26" y="142488"/>
            <a:ext cx="4815816" cy="12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57550"/>
            <a:ext cx="10515600" cy="1011854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指導寫字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61790D2-40D3-406D-83A3-1A95236FA4B3}"/>
              </a:ext>
            </a:extLst>
          </p:cNvPr>
          <p:cNvSpPr/>
          <p:nvPr/>
        </p:nvSpPr>
        <p:spPr>
          <a:xfrm>
            <a:off x="73737" y="4834465"/>
            <a:ext cx="30718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部首：酉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總筆劃數：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br>
              <a:rPr lang="zh-TW" altLang="en-US" dirty="0"/>
            </a:br>
            <a:endParaRPr lang="zh-TW" altLang="en-US" dirty="0"/>
          </a:p>
        </p:txBody>
      </p:sp>
      <p:sp>
        <p:nvSpPr>
          <p:cNvPr id="8" name="文字方塊 5">
            <a:extLst>
              <a:ext uri="{FF2B5EF4-FFF2-40B4-BE49-F238E27FC236}">
                <a16:creationId xmlns:a16="http://schemas.microsoft.com/office/drawing/2014/main" id="{1196E27C-DAF0-4351-B806-DCEF79A90456}"/>
              </a:ext>
            </a:extLst>
          </p:cNvPr>
          <p:cNvSpPr txBox="1"/>
          <p:nvPr/>
        </p:nvSpPr>
        <p:spPr>
          <a:xfrm>
            <a:off x="3145549" y="4834465"/>
            <a:ext cx="26532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部首：雨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總筆劃數：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7">
            <a:extLst>
              <a:ext uri="{FF2B5EF4-FFF2-40B4-BE49-F238E27FC236}">
                <a16:creationId xmlns:a16="http://schemas.microsoft.com/office/drawing/2014/main" id="{C7D37926-C09F-4ADB-A4D9-968516966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49" y="1690688"/>
            <a:ext cx="2870554" cy="287055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08ABDD7-1BAD-4BE9-AA6A-4029B94802D5}"/>
              </a:ext>
            </a:extLst>
          </p:cNvPr>
          <p:cNvSpPr/>
          <p:nvPr/>
        </p:nvSpPr>
        <p:spPr>
          <a:xfrm>
            <a:off x="6217361" y="4839818"/>
            <a:ext cx="28241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部首：雨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總筆劃數：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9">
            <a:extLst>
              <a:ext uri="{FF2B5EF4-FFF2-40B4-BE49-F238E27FC236}">
                <a16:creationId xmlns:a16="http://schemas.microsoft.com/office/drawing/2014/main" id="{BF4D6003-F926-4BB6-AB4F-C42C6670C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232" y="1690688"/>
            <a:ext cx="2870554" cy="2870554"/>
          </a:xfrm>
          <a:prstGeom prst="rect">
            <a:avLst/>
          </a:prstGeom>
        </p:spPr>
      </p:pic>
      <p:sp>
        <p:nvSpPr>
          <p:cNvPr id="15" name="文字方塊 5">
            <a:extLst>
              <a:ext uri="{FF2B5EF4-FFF2-40B4-BE49-F238E27FC236}">
                <a16:creationId xmlns:a16="http://schemas.microsoft.com/office/drawing/2014/main" id="{D83A6F32-1F6A-45B8-8AE5-80E1C9C7AD63}"/>
              </a:ext>
            </a:extLst>
          </p:cNvPr>
          <p:cNvSpPr txBox="1"/>
          <p:nvPr/>
        </p:nvSpPr>
        <p:spPr>
          <a:xfrm>
            <a:off x="9293323" y="4834465"/>
            <a:ext cx="264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部首：貝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總筆劃數：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7" name="圖片 2">
            <a:extLst>
              <a:ext uri="{FF2B5EF4-FFF2-40B4-BE49-F238E27FC236}">
                <a16:creationId xmlns:a16="http://schemas.microsoft.com/office/drawing/2014/main" id="{0F478246-6295-4444-9D19-A295BA420F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606" y="1690688"/>
            <a:ext cx="2870554" cy="2870554"/>
          </a:xfrm>
          <a:prstGeom prst="rect">
            <a:avLst/>
          </a:prstGeom>
        </p:spPr>
      </p:pic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42DCFD09-9BEE-43B9-A0EC-3C071271E7EE}"/>
              </a:ext>
            </a:extLst>
          </p:cNvPr>
          <p:cNvCxnSpPr>
            <a:cxnSpLocks/>
          </p:cNvCxnSpPr>
          <p:nvPr/>
        </p:nvCxnSpPr>
        <p:spPr>
          <a:xfrm>
            <a:off x="1861073" y="3125965"/>
            <a:ext cx="0" cy="90815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52A2D0E0-FB0B-4163-A752-97DEB1064809}"/>
              </a:ext>
            </a:extLst>
          </p:cNvPr>
          <p:cNvCxnSpPr>
            <a:cxnSpLocks/>
          </p:cNvCxnSpPr>
          <p:nvPr/>
        </p:nvCxnSpPr>
        <p:spPr>
          <a:xfrm flipV="1">
            <a:off x="4484745" y="3313355"/>
            <a:ext cx="937109" cy="11564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7AFA42C2-FBCE-456D-9150-CEA98D5F32F4}"/>
              </a:ext>
            </a:extLst>
          </p:cNvPr>
          <p:cNvCxnSpPr>
            <a:cxnSpLocks/>
          </p:cNvCxnSpPr>
          <p:nvPr/>
        </p:nvCxnSpPr>
        <p:spPr>
          <a:xfrm flipV="1">
            <a:off x="4580826" y="3569283"/>
            <a:ext cx="841028" cy="681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2ED2942E-2FB9-46C8-9DE6-A3F0E9B3EAE0}"/>
              </a:ext>
            </a:extLst>
          </p:cNvPr>
          <p:cNvCxnSpPr>
            <a:cxnSpLocks/>
          </p:cNvCxnSpPr>
          <p:nvPr/>
        </p:nvCxnSpPr>
        <p:spPr>
          <a:xfrm>
            <a:off x="7790329" y="3625789"/>
            <a:ext cx="0" cy="40832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2869A7D0-5DF0-4E04-AA82-1708DE7CB5E7}"/>
              </a:ext>
            </a:extLst>
          </p:cNvPr>
          <p:cNvCxnSpPr>
            <a:cxnSpLocks/>
          </p:cNvCxnSpPr>
          <p:nvPr/>
        </p:nvCxnSpPr>
        <p:spPr>
          <a:xfrm flipV="1">
            <a:off x="7458691" y="3761817"/>
            <a:ext cx="0" cy="2723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id="{545CC3D8-E20F-454C-9C8A-D626278772CD}"/>
              </a:ext>
            </a:extLst>
          </p:cNvPr>
          <p:cNvSpPr/>
          <p:nvPr/>
        </p:nvSpPr>
        <p:spPr>
          <a:xfrm>
            <a:off x="10740614" y="3062740"/>
            <a:ext cx="645459" cy="107721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1709A2F-FA84-4030-A3F4-389C623B64B5}"/>
              </a:ext>
            </a:extLst>
          </p:cNvPr>
          <p:cNvCxnSpPr>
            <a:cxnSpLocks/>
          </p:cNvCxnSpPr>
          <p:nvPr/>
        </p:nvCxnSpPr>
        <p:spPr>
          <a:xfrm flipV="1">
            <a:off x="730472" y="3429000"/>
            <a:ext cx="300886" cy="3406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18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5" grpId="0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フリーイラスト カラフルな音符と輝きの飾り枠">
            <a:extLst>
              <a:ext uri="{FF2B5EF4-FFF2-40B4-BE49-F238E27FC236}">
                <a16:creationId xmlns:a16="http://schemas.microsoft.com/office/drawing/2014/main" id="{C44A1D59-6BCD-44A1-B47E-8770EB3CF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" y="0"/>
            <a:ext cx="1220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dirty="0">
                <a:latin typeface="標楷體" pitchFamily="65" charset="-120"/>
                <a:ea typeface="標楷體" pitchFamily="65" charset="-120"/>
              </a:rPr>
              <a:t>推斷</a:t>
            </a:r>
            <a:r>
              <a:rPr kumimoji="1" lang="en-US" altLang="zh-TW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kumimoji="1" lang="zh-TW" altLang="en-US" dirty="0">
                <a:latin typeface="標楷體" pitchFamily="65" charset="-120"/>
                <a:ea typeface="標楷體" pitchFamily="65" charset="-120"/>
              </a:rPr>
              <a:t>破陣子</a:t>
            </a:r>
            <a:r>
              <a:rPr kumimoji="1" lang="en-US" altLang="zh-TW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kumimoji="1" lang="zh-TW" altLang="en-US" dirty="0">
                <a:latin typeface="標楷體" pitchFamily="65" charset="-120"/>
                <a:ea typeface="標楷體" pitchFamily="65" charset="-120"/>
              </a:rPr>
              <a:t>上下闋的意思</a:t>
            </a:r>
          </a:p>
        </p:txBody>
      </p:sp>
      <p:sp>
        <p:nvSpPr>
          <p:cNvPr id="9" name="矩形 8"/>
          <p:cNvSpPr/>
          <p:nvPr/>
        </p:nvSpPr>
        <p:spPr>
          <a:xfrm>
            <a:off x="575187" y="1464777"/>
            <a:ext cx="6813754" cy="20848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1" lang="en-US" altLang="zh-TW" sz="36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kumimoji="1" lang="zh-TW" altLang="en-US" sz="36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醉裏挑燈看劍，夢回吹角連營。八百里分麾下炙，五十絃翻塞外聲。沙場秋點兵。</a:t>
            </a:r>
            <a:endParaRPr kumimoji="1" lang="en-US" altLang="zh-TW" sz="3600" dirty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zh-TW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5187" y="4060341"/>
            <a:ext cx="6813754" cy="20260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kumimoji="1" lang="en-US" altLang="zh-TW" sz="36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kumimoji="1" lang="zh-TW" altLang="en-US" sz="36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馬作的盧飛快，弓如霹靂弦驚。了卻君王天下事，贏得生前身後名。可憐白髮生。</a:t>
            </a:r>
          </a:p>
          <a:p>
            <a:pPr algn="ctr"/>
            <a:endParaRPr lang="zh-TW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直線圖說文字 1 11"/>
          <p:cNvSpPr/>
          <p:nvPr/>
        </p:nvSpPr>
        <p:spPr>
          <a:xfrm>
            <a:off x="8273845" y="1779871"/>
            <a:ext cx="3569110" cy="1563328"/>
          </a:xfrm>
          <a:prstGeom prst="borderCallout1">
            <a:avLst>
              <a:gd name="adj1" fmla="val 50211"/>
              <a:gd name="adj2" fmla="val -1117"/>
              <a:gd name="adj3" fmla="val 49897"/>
              <a:gd name="adj4" fmla="val -24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上闋：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直線圖說文字 1 12"/>
          <p:cNvSpPr/>
          <p:nvPr/>
        </p:nvSpPr>
        <p:spPr>
          <a:xfrm>
            <a:off x="8273845" y="4060341"/>
            <a:ext cx="3569110" cy="1794693"/>
          </a:xfrm>
          <a:prstGeom prst="borderCallout1">
            <a:avLst>
              <a:gd name="adj1" fmla="val 50211"/>
              <a:gd name="adj2" fmla="val -1117"/>
              <a:gd name="adj3" fmla="val 49897"/>
              <a:gd name="adj4" fmla="val -2496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下闋：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526660C-2188-44D6-880E-5E79D85A0D8C}"/>
              </a:ext>
            </a:extLst>
          </p:cNvPr>
          <p:cNvSpPr txBox="1"/>
          <p:nvPr/>
        </p:nvSpPr>
        <p:spPr>
          <a:xfrm>
            <a:off x="7388941" y="1204558"/>
            <a:ext cx="676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TW" sz="24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24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決</a:t>
            </a:r>
            <a:r>
              <a:rPr kumimoji="1" lang="en-US" altLang="zh-TW" sz="24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フリーイラスト カラフルな音符と輝きの飾り枠">
            <a:extLst>
              <a:ext uri="{FF2B5EF4-FFF2-40B4-BE49-F238E27FC236}">
                <a16:creationId xmlns:a16="http://schemas.microsoft.com/office/drawing/2014/main" id="{C44A1D59-6BCD-44A1-B47E-8770EB3CF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" y="0"/>
            <a:ext cx="1220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dirty="0">
                <a:latin typeface="標楷體" pitchFamily="65" charset="-120"/>
                <a:ea typeface="標楷體" pitchFamily="65" charset="-120"/>
              </a:rPr>
              <a:t>推斷</a:t>
            </a:r>
            <a:r>
              <a:rPr kumimoji="1" lang="en-US" altLang="zh-TW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kumimoji="1" lang="zh-TW" altLang="en-US" dirty="0">
                <a:latin typeface="標楷體" pitchFamily="65" charset="-120"/>
                <a:ea typeface="標楷體" pitchFamily="65" charset="-120"/>
              </a:rPr>
              <a:t>破陣子</a:t>
            </a:r>
            <a:r>
              <a:rPr kumimoji="1" lang="en-US" altLang="zh-TW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kumimoji="1" lang="zh-TW" altLang="en-US" dirty="0">
                <a:latin typeface="標楷體" pitchFamily="65" charset="-120"/>
                <a:ea typeface="標楷體" pitchFamily="65" charset="-120"/>
              </a:rPr>
              <a:t>上下闋的意思</a:t>
            </a:r>
          </a:p>
        </p:txBody>
      </p:sp>
      <p:sp>
        <p:nvSpPr>
          <p:cNvPr id="9" name="矩形 8"/>
          <p:cNvSpPr/>
          <p:nvPr/>
        </p:nvSpPr>
        <p:spPr>
          <a:xfrm>
            <a:off x="575187" y="1464777"/>
            <a:ext cx="6813754" cy="20848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1" lang="en-US" altLang="zh-TW" sz="36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kumimoji="1" lang="zh-TW" altLang="en-US" sz="36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醉裏挑燈看劍，夢回吹角連營。八百里分麾下炙，五十絃翻塞外聲。沙場秋點兵。</a:t>
            </a:r>
            <a:endParaRPr kumimoji="1" lang="en-US" altLang="zh-TW" sz="3600" dirty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zh-TW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5187" y="4060341"/>
            <a:ext cx="6813754" cy="20260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kumimoji="1" lang="en-US" altLang="zh-TW" sz="36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kumimoji="1" lang="zh-TW" altLang="en-US" sz="36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馬作的盧飛快，弓如霹靂弦驚。了卻君王天下事，贏得生前身後名。可憐白髮生。</a:t>
            </a:r>
          </a:p>
          <a:p>
            <a:pPr algn="ctr"/>
            <a:endParaRPr lang="zh-TW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直線圖說文字 1 11"/>
          <p:cNvSpPr/>
          <p:nvPr/>
        </p:nvSpPr>
        <p:spPr>
          <a:xfrm>
            <a:off x="8273845" y="1779871"/>
            <a:ext cx="3569110" cy="1563328"/>
          </a:xfrm>
          <a:prstGeom prst="borderCallout1">
            <a:avLst>
              <a:gd name="adj1" fmla="val 50211"/>
              <a:gd name="adj2" fmla="val -1117"/>
              <a:gd name="adj3" fmla="val 49897"/>
              <a:gd name="adj4" fmla="val -24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上闋：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軍營生活</a:t>
            </a:r>
          </a:p>
        </p:txBody>
      </p:sp>
      <p:sp>
        <p:nvSpPr>
          <p:cNvPr id="13" name="直線圖說文字 1 12"/>
          <p:cNvSpPr/>
          <p:nvPr/>
        </p:nvSpPr>
        <p:spPr>
          <a:xfrm>
            <a:off x="8273845" y="4096672"/>
            <a:ext cx="3569110" cy="1794693"/>
          </a:xfrm>
          <a:prstGeom prst="borderCallout1">
            <a:avLst>
              <a:gd name="adj1" fmla="val 50211"/>
              <a:gd name="adj2" fmla="val -1117"/>
              <a:gd name="adj3" fmla="val 49897"/>
              <a:gd name="adj4" fmla="val -2496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下闋：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戰爭場面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抗金救國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526660C-2188-44D6-880E-5E79D85A0D8C}"/>
              </a:ext>
            </a:extLst>
          </p:cNvPr>
          <p:cNvSpPr txBox="1"/>
          <p:nvPr/>
        </p:nvSpPr>
        <p:spPr>
          <a:xfrm>
            <a:off x="7388941" y="1204558"/>
            <a:ext cx="676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TW" sz="24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24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決</a:t>
            </a:r>
            <a:r>
              <a:rPr kumimoji="1" lang="en-US" altLang="zh-TW" sz="24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333290" y="0"/>
            <a:ext cx="11539622" cy="6883519"/>
            <a:chOff x="333290" y="0"/>
            <a:chExt cx="11539622" cy="688351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90" y="0"/>
              <a:ext cx="11539622" cy="6883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DFB603E-56BF-4BF0-BDB1-1773C1A6EDE6}"/>
                </a:ext>
              </a:extLst>
            </p:cNvPr>
            <p:cNvSpPr/>
            <p:nvPr/>
          </p:nvSpPr>
          <p:spPr>
            <a:xfrm>
              <a:off x="8478177" y="152111"/>
              <a:ext cx="2926080" cy="508915"/>
            </a:xfrm>
            <a:prstGeom prst="rect">
              <a:avLst/>
            </a:prstGeom>
            <a:solidFill>
              <a:srgbClr val="EBF8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0FD067C-8E35-4BD3-B42B-EAB1B4BC3F23}"/>
                </a:ext>
              </a:extLst>
            </p:cNvPr>
            <p:cNvSpPr/>
            <p:nvPr/>
          </p:nvSpPr>
          <p:spPr>
            <a:xfrm>
              <a:off x="948466" y="994784"/>
              <a:ext cx="2926080" cy="508915"/>
            </a:xfrm>
            <a:prstGeom prst="rect">
              <a:avLst/>
            </a:prstGeom>
            <a:solidFill>
              <a:srgbClr val="EBF8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168A90C-5302-4FD5-8742-9A2E4C6EB855}"/>
                </a:ext>
              </a:extLst>
            </p:cNvPr>
            <p:cNvSpPr/>
            <p:nvPr/>
          </p:nvSpPr>
          <p:spPr>
            <a:xfrm>
              <a:off x="9451742" y="1801355"/>
              <a:ext cx="1902058" cy="508915"/>
            </a:xfrm>
            <a:prstGeom prst="rect">
              <a:avLst/>
            </a:prstGeom>
            <a:solidFill>
              <a:srgbClr val="EBF8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120A46D-BBDF-4B51-B79F-6E53FFF8890D}"/>
                </a:ext>
              </a:extLst>
            </p:cNvPr>
            <p:cNvSpPr/>
            <p:nvPr/>
          </p:nvSpPr>
          <p:spPr>
            <a:xfrm>
              <a:off x="948466" y="2527198"/>
              <a:ext cx="2926080" cy="508915"/>
            </a:xfrm>
            <a:prstGeom prst="rect">
              <a:avLst/>
            </a:prstGeom>
            <a:solidFill>
              <a:srgbClr val="EBF8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3DD8D7B-8B46-49D3-A32B-468BD6BABB71}"/>
                </a:ext>
              </a:extLst>
            </p:cNvPr>
            <p:cNvSpPr/>
            <p:nvPr/>
          </p:nvSpPr>
          <p:spPr>
            <a:xfrm>
              <a:off x="8399033" y="3577828"/>
              <a:ext cx="2926080" cy="508915"/>
            </a:xfrm>
            <a:prstGeom prst="rect">
              <a:avLst/>
            </a:prstGeom>
            <a:solidFill>
              <a:srgbClr val="EBF8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D563F16-9E58-4FD8-9B5D-F5380FEA116D}"/>
                </a:ext>
              </a:extLst>
            </p:cNvPr>
            <p:cNvSpPr/>
            <p:nvPr/>
          </p:nvSpPr>
          <p:spPr>
            <a:xfrm>
              <a:off x="838200" y="4352080"/>
              <a:ext cx="2926080" cy="508915"/>
            </a:xfrm>
            <a:prstGeom prst="rect">
              <a:avLst/>
            </a:prstGeom>
            <a:solidFill>
              <a:srgbClr val="EBF8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17B1024-7D19-4C8F-8F61-3777EFDFF571}"/>
                </a:ext>
              </a:extLst>
            </p:cNvPr>
            <p:cNvSpPr/>
            <p:nvPr/>
          </p:nvSpPr>
          <p:spPr>
            <a:xfrm>
              <a:off x="9451742" y="5099843"/>
              <a:ext cx="1983637" cy="508915"/>
            </a:xfrm>
            <a:prstGeom prst="rect">
              <a:avLst/>
            </a:prstGeom>
            <a:solidFill>
              <a:srgbClr val="EBF8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535EFD9-A3DB-4BAE-A943-E8BCA5CF6DBA}"/>
                </a:ext>
              </a:extLst>
            </p:cNvPr>
            <p:cNvSpPr/>
            <p:nvPr/>
          </p:nvSpPr>
          <p:spPr>
            <a:xfrm>
              <a:off x="948466" y="5919078"/>
              <a:ext cx="2926080" cy="508915"/>
            </a:xfrm>
            <a:prstGeom prst="rect">
              <a:avLst/>
            </a:prstGeom>
            <a:solidFill>
              <a:srgbClr val="EBF8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標題 1">
            <a:extLst>
              <a:ext uri="{FF2B5EF4-FFF2-40B4-BE49-F238E27FC236}">
                <a16:creationId xmlns:a16="http://schemas.microsoft.com/office/drawing/2014/main" id="{DD4FFB15-2807-4C35-AA5B-F78023A229C0}"/>
              </a:ext>
            </a:extLst>
          </p:cNvPr>
          <p:cNvSpPr txBox="1">
            <a:spLocks/>
          </p:cNvSpPr>
          <p:nvPr/>
        </p:nvSpPr>
        <p:spPr>
          <a:xfrm>
            <a:off x="-122618" y="-923941"/>
            <a:ext cx="1204857" cy="421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完成書</a:t>
            </a:r>
            <a:br>
              <a:rPr kumimoji="1"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P.43</a:t>
            </a:r>
            <a:endParaRPr kumimoji="1"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2978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90" y="0"/>
            <a:ext cx="11539622" cy="688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標題 1">
            <a:extLst>
              <a:ext uri="{FF2B5EF4-FFF2-40B4-BE49-F238E27FC236}">
                <a16:creationId xmlns:a16="http://schemas.microsoft.com/office/drawing/2014/main" id="{DD4FFB15-2807-4C35-AA5B-F78023A229C0}"/>
              </a:ext>
            </a:extLst>
          </p:cNvPr>
          <p:cNvSpPr txBox="1">
            <a:spLocks/>
          </p:cNvSpPr>
          <p:nvPr/>
        </p:nvSpPr>
        <p:spPr>
          <a:xfrm>
            <a:off x="-122618" y="-798481"/>
            <a:ext cx="1204857" cy="421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完成書</a:t>
            </a:r>
            <a:br>
              <a:rPr kumimoji="1"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P.43</a:t>
            </a:r>
            <a:endParaRPr kumimoji="1"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732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  <a:alpha val="49000"/>
            </a:schemeClr>
          </a:solidFill>
        </p:spPr>
        <p:txBody>
          <a:bodyPr/>
          <a:lstStyle/>
          <a:p>
            <a:pPr algn="ctr"/>
            <a:r>
              <a:rPr kumimoji="1" lang="zh-TW" altLang="en-US" dirty="0"/>
              <a:t>醉裏挑燈看劍，夢回吹角連營。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48973"/>
            <a:ext cx="105156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從這兩句中，你可以發現這些活動是真實發生還是作者幻想出來的？你從是哪個字推斷出來？</a:t>
            </a: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從這兩句中，你可以推斷出作者的身份是甚麼嗎？</a:t>
            </a: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kumimoji="1" lang="en-US" altLang="zh-TW" sz="4000" dirty="0"/>
          </a:p>
        </p:txBody>
      </p:sp>
      <p:sp>
        <p:nvSpPr>
          <p:cNvPr id="4" name="橢圓 3"/>
          <p:cNvSpPr/>
          <p:nvPr/>
        </p:nvSpPr>
        <p:spPr>
          <a:xfrm>
            <a:off x="2015444" y="585788"/>
            <a:ext cx="828675" cy="828675"/>
          </a:xfrm>
          <a:prstGeom prst="ellipse">
            <a:avLst/>
          </a:prstGeom>
          <a:noFill/>
          <a:ln w="38100">
            <a:solidFill>
              <a:srgbClr val="00CC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5959736" y="613568"/>
            <a:ext cx="724433" cy="800895"/>
          </a:xfrm>
          <a:prstGeom prst="ellipse">
            <a:avLst/>
          </a:prstGeom>
          <a:noFill/>
          <a:ln w="38100">
            <a:solidFill>
              <a:srgbClr val="00CC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118627" y="4984648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6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士兵</a:t>
            </a:r>
          </a:p>
        </p:txBody>
      </p:sp>
      <p:pic>
        <p:nvPicPr>
          <p:cNvPr id="9218" name="Picture 2" descr="かわいいチューリップのライン飾り罫線イラスト＜水色・赤・黄色＞">
            <a:extLst>
              <a:ext uri="{FF2B5EF4-FFF2-40B4-BE49-F238E27FC236}">
                <a16:creationId xmlns:a16="http://schemas.microsoft.com/office/drawing/2014/main" id="{AF6E058D-56A8-4C14-A857-E8A5257FC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4" y="6301413"/>
            <a:ext cx="5368066" cy="5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かわいいチューリップのライン飾り罫線イラスト＜水色・赤・黄色＞">
            <a:extLst>
              <a:ext uri="{FF2B5EF4-FFF2-40B4-BE49-F238E27FC236}">
                <a16:creationId xmlns:a16="http://schemas.microsoft.com/office/drawing/2014/main" id="{FF30AAFB-9726-4FBB-8D71-84745ADDE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31" y="6310238"/>
            <a:ext cx="5368066" cy="5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83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這兩句中，寫出了哪些軍營士兵的生活？</a:t>
            </a: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這兩句用了甚麼修辭手法？</a:t>
            </a: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71563" y="4548009"/>
            <a:ext cx="1064418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4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對偶：</a:t>
            </a:r>
            <a:r>
              <a:rPr lang="zh-TW" altLang="en-US" sz="4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突出表現了雄壯的軍營，表現了將軍及戰士們高昂的戰鬥情緒</a:t>
            </a:r>
            <a:r>
              <a:rPr lang="zh-TW" altLang="en-US" sz="5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kumimoji="1" lang="zh-TW" altLang="en-US" sz="54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2" descr="かわいいチューリップのライン飾り罫線イラスト＜水色・赤・黄色＞">
            <a:extLst>
              <a:ext uri="{FF2B5EF4-FFF2-40B4-BE49-F238E27FC236}">
                <a16:creationId xmlns:a16="http://schemas.microsoft.com/office/drawing/2014/main" id="{0F327DDD-6FA8-4529-AF3E-B93C329A9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4" y="6311900"/>
            <a:ext cx="5368066" cy="5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かわいいチューリップのライン飾り罫線イラスト＜水色・赤・黄色＞">
            <a:extLst>
              <a:ext uri="{FF2B5EF4-FFF2-40B4-BE49-F238E27FC236}">
                <a16:creationId xmlns:a16="http://schemas.microsoft.com/office/drawing/2014/main" id="{778934AD-4DA2-4766-9BEE-5C7AB926C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31" y="6320725"/>
            <a:ext cx="5368066" cy="5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071563" y="2609672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5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用餐、奏樂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  <a:alpha val="49000"/>
            </a:schemeClr>
          </a:solidFill>
        </p:spPr>
        <p:txBody>
          <a:bodyPr/>
          <a:lstStyle/>
          <a:p>
            <a:pPr algn="ctr"/>
            <a:r>
              <a:rPr kumimoji="1" lang="zh-TW" altLang="en-US" dirty="0">
                <a:latin typeface="標楷體" pitchFamily="65" charset="-120"/>
                <a:ea typeface="標楷體" pitchFamily="65" charset="-120"/>
              </a:rPr>
              <a:t>八百里分麾下炙，五十絃翻塞外聲。</a:t>
            </a:r>
          </a:p>
        </p:txBody>
      </p:sp>
    </p:spTree>
    <p:extLst>
      <p:ext uri="{BB962C8B-B14F-4D97-AF65-F5344CB8AC3E}">
        <p14:creationId xmlns:p14="http://schemas.microsoft.com/office/powerpoint/2010/main" val="31552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135982-F0F9-43E4-8B0B-71A90D31C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F8C0CB-D0DA-457B-9EF8-B58DCBE4F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E89207B-FAC3-4E3E-A041-9385A32A2F8D}"/>
              </a:ext>
            </a:extLst>
          </p:cNvPr>
          <p:cNvSpPr txBox="1"/>
          <p:nvPr/>
        </p:nvSpPr>
        <p:spPr>
          <a:xfrm>
            <a:off x="0" y="-2501"/>
            <a:ext cx="1615379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完成</a:t>
            </a:r>
            <a:r>
              <a:rPr lang="zh-TW" altLang="en-US" sz="2400" dirty="0"/>
              <a:t>書</a:t>
            </a:r>
            <a:r>
              <a:rPr lang="en-US" altLang="zh-TW" sz="2400" dirty="0"/>
              <a:t>P.44</a:t>
            </a:r>
            <a:endParaRPr lang="zh-CN" altLang="en-US" sz="2400" dirty="0"/>
          </a:p>
        </p:txBody>
      </p:sp>
      <p:grpSp>
        <p:nvGrpSpPr>
          <p:cNvPr id="9" name="群組 8"/>
          <p:cNvGrpSpPr/>
          <p:nvPr/>
        </p:nvGrpSpPr>
        <p:grpSpPr>
          <a:xfrm>
            <a:off x="1711737" y="228331"/>
            <a:ext cx="8930150" cy="6177246"/>
            <a:chOff x="1826454" y="513674"/>
            <a:chExt cx="8930150" cy="6177246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A0EF588-281E-4EC5-AA46-77487AD05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959" t="30078" r="34244" b="27132"/>
            <a:stretch/>
          </p:blipFill>
          <p:spPr>
            <a:xfrm>
              <a:off x="1826454" y="513674"/>
              <a:ext cx="8930150" cy="6177246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6E498C5-9693-4DCD-94B5-7EAF0FE56152}"/>
                </a:ext>
              </a:extLst>
            </p:cNvPr>
            <p:cNvSpPr/>
            <p:nvPr/>
          </p:nvSpPr>
          <p:spPr>
            <a:xfrm>
              <a:off x="2391433" y="1487124"/>
              <a:ext cx="880564" cy="5284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38D07C3-CA88-4AB0-BDC4-8A2A4DEB1B68}"/>
                </a:ext>
              </a:extLst>
            </p:cNvPr>
            <p:cNvSpPr/>
            <p:nvPr/>
          </p:nvSpPr>
          <p:spPr>
            <a:xfrm>
              <a:off x="3548580" y="2191463"/>
              <a:ext cx="1672006" cy="5284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ED23359-98A9-4687-8E9B-4EE828FBC9DC}"/>
                </a:ext>
              </a:extLst>
            </p:cNvPr>
            <p:cNvSpPr/>
            <p:nvPr/>
          </p:nvSpPr>
          <p:spPr>
            <a:xfrm>
              <a:off x="6574870" y="2191462"/>
              <a:ext cx="942348" cy="5284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EECCA1A-AA11-4BE7-B361-CA09FD5A5688}"/>
                </a:ext>
              </a:extLst>
            </p:cNvPr>
            <p:cNvSpPr/>
            <p:nvPr/>
          </p:nvSpPr>
          <p:spPr>
            <a:xfrm>
              <a:off x="5781833" y="835151"/>
              <a:ext cx="4646428" cy="5284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FEECCA1A-AA11-4BE7-B361-CA09FD5A5688}"/>
              </a:ext>
            </a:extLst>
          </p:cNvPr>
          <p:cNvSpPr/>
          <p:nvPr/>
        </p:nvSpPr>
        <p:spPr>
          <a:xfrm>
            <a:off x="5667116" y="510262"/>
            <a:ext cx="4646428" cy="528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</a:rPr>
              <a:t>字數相等，結構相同，意思相關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ECCA1A-AA11-4BE7-B361-CA09FD5A5688}"/>
              </a:ext>
            </a:extLst>
          </p:cNvPr>
          <p:cNvSpPr/>
          <p:nvPr/>
        </p:nvSpPr>
        <p:spPr>
          <a:xfrm>
            <a:off x="3157280" y="1894224"/>
            <a:ext cx="2314130" cy="528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</a:rPr>
              <a:t>琅琅上口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EECCA1A-AA11-4BE7-B361-CA09FD5A5688}"/>
              </a:ext>
            </a:extLst>
          </p:cNvPr>
          <p:cNvSpPr/>
          <p:nvPr/>
        </p:nvSpPr>
        <p:spPr>
          <a:xfrm>
            <a:off x="6601393" y="1854121"/>
            <a:ext cx="801108" cy="528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</a:rPr>
              <a:t>記誦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7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  <a:alpha val="49000"/>
            </a:schemeClr>
          </a:solidFill>
        </p:spPr>
        <p:txBody>
          <a:bodyPr/>
          <a:lstStyle/>
          <a:p>
            <a:pPr algn="ctr"/>
            <a:r>
              <a:rPr kumimoji="1" lang="zh-TW" altLang="en-US" dirty="0">
                <a:latin typeface="標楷體" pitchFamily="65" charset="-120"/>
                <a:ea typeface="標楷體" pitchFamily="65" charset="-120"/>
              </a:rPr>
              <a:t>沙場秋點兵。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這句中，寫出了哪些軍營兵士的生活？</a:t>
            </a: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從這句得知作戰時是哪一個季節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？</a:t>
            </a: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en-US" altLang="zh-TW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71563" y="2609672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5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點兵。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071563" y="4548009"/>
            <a:ext cx="10644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秋天。</a:t>
            </a:r>
            <a:endParaRPr kumimoji="1" lang="zh-TW" altLang="en-US" sz="5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2" descr="かわいいチューリップのライン飾り罫線イラスト＜水色・赤・黄色＞">
            <a:extLst>
              <a:ext uri="{FF2B5EF4-FFF2-40B4-BE49-F238E27FC236}">
                <a16:creationId xmlns:a16="http://schemas.microsoft.com/office/drawing/2014/main" id="{9E0E4057-2A1F-4C02-908E-10D3D6888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4" y="6307427"/>
            <a:ext cx="5368066" cy="5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かわいいチューリップのライン飾り罫線イラスト＜水色・赤・黄色＞">
            <a:extLst>
              <a:ext uri="{FF2B5EF4-FFF2-40B4-BE49-F238E27FC236}">
                <a16:creationId xmlns:a16="http://schemas.microsoft.com/office/drawing/2014/main" id="{6AB68321-24F8-46B9-AE6A-1E4D918EF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31" y="6316252"/>
            <a:ext cx="5368066" cy="5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01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  <a:alpha val="49000"/>
            </a:schemeClr>
          </a:solidFill>
        </p:spPr>
        <p:txBody>
          <a:bodyPr/>
          <a:lstStyle/>
          <a:p>
            <a:pPr algn="ctr"/>
            <a:r>
              <a:rPr kumimoji="1" lang="zh-TW" altLang="en-US" dirty="0">
                <a:latin typeface="標楷體" pitchFamily="65" charset="-120"/>
                <a:ea typeface="標楷體" pitchFamily="65" charset="-120"/>
              </a:rPr>
              <a:t>馬作的盧飛快，弓如霹靂弦驚。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這兩句中，寫出了怎樣的場景？</a:t>
            </a: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這兩句用了甚麼修辭手法？</a:t>
            </a: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en-US" altLang="zh-TW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71563" y="2609672"/>
            <a:ext cx="7802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5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士兵在戰場上英勇殺敵。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071563" y="4548009"/>
            <a:ext cx="10644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5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對偶、比喻和誇張。</a:t>
            </a:r>
          </a:p>
        </p:txBody>
      </p:sp>
      <p:pic>
        <p:nvPicPr>
          <p:cNvPr id="4" name="Picture 2" descr="かわいいチューリップのライン飾り罫線イラスト＜水色・赤・黄色＞">
            <a:extLst>
              <a:ext uri="{FF2B5EF4-FFF2-40B4-BE49-F238E27FC236}">
                <a16:creationId xmlns:a16="http://schemas.microsoft.com/office/drawing/2014/main" id="{ACDBD2D9-FF72-4EC9-8D4D-8D3E9253E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4" y="6311900"/>
            <a:ext cx="5368066" cy="5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かわいいチューリップのライン飾り罫線イラスト＜水色・赤・黄色＞">
            <a:extLst>
              <a:ext uri="{FF2B5EF4-FFF2-40B4-BE49-F238E27FC236}">
                <a16:creationId xmlns:a16="http://schemas.microsoft.com/office/drawing/2014/main" id="{248ECFC6-EB4D-4238-B41E-87FDCED87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31" y="6320725"/>
            <a:ext cx="5368066" cy="5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82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フリーイラスト カラフルな音符と輝きの飾り枠">
            <a:extLst>
              <a:ext uri="{FF2B5EF4-FFF2-40B4-BE49-F238E27FC236}">
                <a16:creationId xmlns:a16="http://schemas.microsoft.com/office/drawing/2014/main" id="{090F8C04-D50E-43B6-A5A1-1B686A6F9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900422" y="387276"/>
            <a:ext cx="5545667" cy="2755210"/>
          </a:xfrm>
          <a:prstGeom prst="wedgeRoundRectCallout">
            <a:avLst>
              <a:gd name="adj1" fmla="val -22314"/>
              <a:gd name="adj2" fmla="val 75047"/>
              <a:gd name="adj3" fmla="val 16667"/>
            </a:avLst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詞起源於</a:t>
            </a:r>
            <a:r>
              <a:rPr lang="zh-TW" altLang="en-US" sz="4000" u="sng" dirty="0">
                <a:latin typeface="標楷體" pitchFamily="65" charset="-120"/>
                <a:ea typeface="標楷體" pitchFamily="65" charset="-120"/>
              </a:rPr>
              <a:t>唐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代，盛行於</a:t>
            </a:r>
            <a:r>
              <a:rPr lang="zh-TW" altLang="en-US" sz="4000" u="sng" dirty="0">
                <a:latin typeface="標楷體" pitchFamily="65" charset="-120"/>
                <a:ea typeface="標楷體" pitchFamily="65" charset="-120"/>
              </a:rPr>
              <a:t>宋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代，是配樂歌唱的歌詞，所以最初的名字叫「</a:t>
            </a:r>
            <a:r>
              <a:rPr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曲子詞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」。</a:t>
            </a:r>
            <a:endParaRPr lang="zh-TW" altLang="en-US" sz="38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4" descr="girl 61.gif">
            <a:extLst>
              <a:ext uri="{FF2B5EF4-FFF2-40B4-BE49-F238E27FC236}">
                <a16:creationId xmlns:a16="http://schemas.microsoft.com/office/drawing/2014/main" id="{DB105BDE-C3B5-4347-AF43-5EB8F953F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7" y="3860800"/>
            <a:ext cx="3718984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39FCE9E9-9ED7-42B8-943E-70289E9BE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772" y="275017"/>
            <a:ext cx="4000052" cy="1659722"/>
          </a:xfrm>
          <a:prstGeom prst="wedgeRoundRectCallout">
            <a:avLst>
              <a:gd name="adj1" fmla="val 17228"/>
              <a:gd name="adj2" fmla="val 10009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你對</a:t>
            </a:r>
            <a:r>
              <a:rPr lang="zh-TW" altLang="en-US" sz="4000" u="sng" dirty="0">
                <a:latin typeface="標楷體" pitchFamily="65" charset="-120"/>
                <a:ea typeface="標楷體" pitchFamily="65" charset="-120"/>
              </a:rPr>
              <a:t>宋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詞有多了解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? </a:t>
            </a:r>
            <a:endParaRPr lang="zh-TW" altLang="en-US" sz="38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050" name="Picture 2" descr="フクロウ博士のイラスト">
            <a:extLst>
              <a:ext uri="{FF2B5EF4-FFF2-40B4-BE49-F238E27FC236}">
                <a16:creationId xmlns:a16="http://schemas.microsoft.com/office/drawing/2014/main" id="{05B14406-36F8-4554-BF22-C01D780A6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33" y="2683436"/>
            <a:ext cx="35433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41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  <a:alpha val="49000"/>
            </a:schemeClr>
          </a:solidFill>
        </p:spPr>
        <p:txBody>
          <a:bodyPr/>
          <a:lstStyle/>
          <a:p>
            <a:pPr algn="ctr"/>
            <a:r>
              <a:rPr kumimoji="1" lang="zh-TW" altLang="en-US" dirty="0">
                <a:latin typeface="標楷體" pitchFamily="65" charset="-120"/>
                <a:ea typeface="標楷體" pitchFamily="65" charset="-120"/>
              </a:rPr>
              <a:t>了卻君王天下事，贏得生前身後名。</a:t>
            </a:r>
            <a:br>
              <a:rPr kumimoji="1" lang="en-US" altLang="zh-TW" dirty="0">
                <a:latin typeface="標楷體" pitchFamily="65" charset="-120"/>
                <a:ea typeface="標楷體" pitchFamily="65" charset="-120"/>
              </a:rPr>
            </a:br>
            <a:r>
              <a:rPr kumimoji="1" lang="zh-TW" altLang="en-US" dirty="0">
                <a:latin typeface="標楷體" pitchFamily="65" charset="-120"/>
                <a:ea typeface="標楷體" pitchFamily="65" charset="-120"/>
              </a:rPr>
              <a:t>可憐白髮生。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作者希望如何報效國家？</a:t>
            </a: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作者認為自己可達成這個心願嗎？為甚麼？</a:t>
            </a: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71563" y="2609672"/>
            <a:ext cx="10487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5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為國家收復失地，完成統一中原的大業。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71562" y="5282982"/>
            <a:ext cx="10487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5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不能，因為他已經年紀老邁。</a:t>
            </a:r>
          </a:p>
        </p:txBody>
      </p:sp>
      <p:pic>
        <p:nvPicPr>
          <p:cNvPr id="4" name="Picture 2" descr="かわいいチューリップのライン飾り罫線イラスト＜水色・赤・黄色＞">
            <a:extLst>
              <a:ext uri="{FF2B5EF4-FFF2-40B4-BE49-F238E27FC236}">
                <a16:creationId xmlns:a16="http://schemas.microsoft.com/office/drawing/2014/main" id="{D3CDAAC0-2644-4019-BC70-90A8E88AB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11900"/>
            <a:ext cx="5368066" cy="5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かわいいチューリップのライン飾り罫線イラスト＜水色・赤・黄色＞">
            <a:extLst>
              <a:ext uri="{FF2B5EF4-FFF2-40B4-BE49-F238E27FC236}">
                <a16:creationId xmlns:a16="http://schemas.microsoft.com/office/drawing/2014/main" id="{D75459A6-1458-4AD0-8956-DAA105CB0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97" y="6320725"/>
            <a:ext cx="5368066" cy="5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8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4260" y="205714"/>
            <a:ext cx="10898393" cy="1325563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分辨哪些句子是</a:t>
            </a:r>
            <a:r>
              <a:rPr kumimoji="1" lang="zh-TW" altLang="en-US" sz="4000" dirty="0">
                <a:solidFill>
                  <a:srgbClr val="FF0000"/>
                </a:solidFill>
              </a:rPr>
              <a:t>記敍</a:t>
            </a:r>
            <a:r>
              <a:rPr kumimoji="1" lang="en-US" altLang="zh-TW" sz="4000" dirty="0">
                <a:solidFill>
                  <a:srgbClr val="FF0000"/>
                </a:solidFill>
              </a:rPr>
              <a:t>?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哪些句子是</a:t>
            </a:r>
            <a:r>
              <a:rPr kumimoji="1" lang="zh-TW" altLang="en-US" sz="4000" dirty="0">
                <a:solidFill>
                  <a:srgbClr val="FF0000"/>
                </a:solidFill>
              </a:rPr>
              <a:t>描寫</a:t>
            </a:r>
            <a:r>
              <a:rPr kumimoji="1" lang="en-US" altLang="zh-TW" sz="4000" dirty="0">
                <a:solidFill>
                  <a:srgbClr val="FF0000"/>
                </a:solidFill>
              </a:rPr>
              <a:t>?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哪些句子是</a:t>
            </a:r>
            <a:r>
              <a:rPr kumimoji="1" lang="zh-TW" altLang="en-US" sz="4000" dirty="0">
                <a:solidFill>
                  <a:srgbClr val="FF0000"/>
                </a:solidFill>
              </a:rPr>
              <a:t>抒情</a:t>
            </a:r>
            <a:r>
              <a:rPr kumimoji="1" lang="en-US" altLang="zh-TW" sz="4000" dirty="0">
                <a:solidFill>
                  <a:srgbClr val="FF0000"/>
                </a:solidFill>
              </a:rPr>
              <a:t>?</a:t>
            </a:r>
            <a:endParaRPr kumimoji="1"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4187" y="1690688"/>
            <a:ext cx="8462963" cy="45037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kumimoji="1" lang="en-US" altLang="zh-TW" sz="40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醉裏挑燈看劍，夢回吹角連營。</a:t>
            </a: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kumimoji="1" lang="en-US" altLang="zh-TW" sz="40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八百里分麾下炙，五十絃翻塞外聲。</a:t>
            </a: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沙場秋點兵。</a:t>
            </a: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kumimoji="1" lang="en-US" altLang="zh-TW" sz="400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馬作的盧飛快，弓如霹靂弦驚。</a:t>
            </a: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kumimoji="1" lang="en-US" altLang="zh-TW" sz="4000" dirty="0">
                <a:latin typeface="標楷體" pitchFamily="65" charset="-120"/>
                <a:ea typeface="標楷體" pitchFamily="65" charset="-120"/>
              </a:rPr>
              <a:t>4.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了卻君王天下事，贏得生前身後名。</a:t>
            </a: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可憐白髮生。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38200" y="2200275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800" dirty="0">
                <a:solidFill>
                  <a:srgbClr val="FF0000"/>
                </a:solidFill>
              </a:rPr>
              <a:t>記敍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838200" y="4079997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800" dirty="0">
                <a:solidFill>
                  <a:srgbClr val="FF0000"/>
                </a:solidFill>
              </a:rPr>
              <a:t>描寫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38200" y="501552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800" dirty="0">
                <a:solidFill>
                  <a:srgbClr val="FF0000"/>
                </a:solidFill>
              </a:rPr>
              <a:t>抒情</a:t>
            </a:r>
          </a:p>
        </p:txBody>
      </p:sp>
      <p:cxnSp>
        <p:nvCxnSpPr>
          <p:cNvPr id="8" name="直線箭頭接點 7"/>
          <p:cNvCxnSpPr>
            <a:endCxn id="4" idx="3"/>
          </p:cNvCxnSpPr>
          <p:nvPr/>
        </p:nvCxnSpPr>
        <p:spPr>
          <a:xfrm flipH="1">
            <a:off x="2253972" y="2057400"/>
            <a:ext cx="603528" cy="558374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箭頭接點 8"/>
          <p:cNvCxnSpPr/>
          <p:nvPr/>
        </p:nvCxnSpPr>
        <p:spPr>
          <a:xfrm flipH="1" flipV="1">
            <a:off x="2253972" y="2828925"/>
            <a:ext cx="603528" cy="385763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箭頭接點 11"/>
          <p:cNvCxnSpPr/>
          <p:nvPr/>
        </p:nvCxnSpPr>
        <p:spPr>
          <a:xfrm flipH="1">
            <a:off x="2170628" y="4505937"/>
            <a:ext cx="770216" cy="5739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箭頭接點 14"/>
          <p:cNvCxnSpPr/>
          <p:nvPr/>
        </p:nvCxnSpPr>
        <p:spPr>
          <a:xfrm flipH="1">
            <a:off x="2281356" y="5046297"/>
            <a:ext cx="561856" cy="335637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箭頭接點 15"/>
          <p:cNvCxnSpPr/>
          <p:nvPr/>
        </p:nvCxnSpPr>
        <p:spPr>
          <a:xfrm flipH="1" flipV="1">
            <a:off x="2281356" y="5595086"/>
            <a:ext cx="645200" cy="149285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1E7D3BBC-BE07-4C80-9102-44139AEA69A3}"/>
              </a:ext>
            </a:extLst>
          </p:cNvPr>
          <p:cNvSpPr txBox="1"/>
          <p:nvPr/>
        </p:nvSpPr>
        <p:spPr>
          <a:xfrm>
            <a:off x="1" y="-2501"/>
            <a:ext cx="1073425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完成</a:t>
            </a:r>
            <a:r>
              <a:rPr lang="zh-TW" altLang="en-US" sz="2800" dirty="0"/>
              <a:t>書</a:t>
            </a:r>
            <a:r>
              <a:rPr lang="en-US" altLang="zh-TW" sz="2800" dirty="0"/>
              <a:t>P.45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1588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フリーイラスト チューリップとカラフルな音符の飾り枠">
            <a:extLst>
              <a:ext uri="{FF2B5EF4-FFF2-40B4-BE49-F238E27FC236}">
                <a16:creationId xmlns:a16="http://schemas.microsoft.com/office/drawing/2014/main" id="{65F43914-039C-4921-9DB3-64C66292F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" y="6983"/>
            <a:ext cx="12190824" cy="679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8" y="353879"/>
            <a:ext cx="10515600" cy="1158935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主旨</a:t>
            </a:r>
            <a:r>
              <a:rPr kumimoji="1"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詩詞內容</a:t>
            </a:r>
            <a:r>
              <a:rPr kumimoji="1"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kumimoji="1"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抒發情感</a:t>
            </a:r>
            <a:r>
              <a:rPr kumimoji="1"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1"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0707" y="1339702"/>
            <a:ext cx="10790583" cy="5164419"/>
          </a:xfrm>
          <a:solidFill>
            <a:schemeClr val="bg1">
              <a:alpha val="56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fontAlgn="ctr">
              <a:lnSpc>
                <a:spcPct val="160000"/>
              </a:lnSpc>
              <a:buNone/>
            </a:pPr>
            <a:r>
              <a:rPr lang="en-US" altLang="zh-TW" sz="6600" dirty="0"/>
              <a:t>	</a:t>
            </a:r>
            <a:r>
              <a:rPr lang="zh-TW" altLang="en-US" sz="8600" dirty="0">
                <a:latin typeface="標楷體" pitchFamily="65" charset="-120"/>
                <a:ea typeface="標楷體" pitchFamily="65" charset="-120"/>
              </a:rPr>
              <a:t>作者通過</a:t>
            </a:r>
            <a:r>
              <a:rPr lang="zh-TW" altLang="en-US" sz="8600" u="sng" dirty="0"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en-US" sz="8600" dirty="0">
                <a:latin typeface="標楷體" pitchFamily="65" charset="-120"/>
                <a:ea typeface="標楷體" pitchFamily="65" charset="-120"/>
              </a:rPr>
              <a:t>，表達了</a:t>
            </a:r>
            <a:r>
              <a:rPr lang="zh-TW" altLang="en-US" sz="8600" u="sng" dirty="0">
                <a:latin typeface="標楷體" pitchFamily="65" charset="-120"/>
                <a:ea typeface="標楷體" pitchFamily="65" charset="-120"/>
              </a:rPr>
              <a:t>               </a:t>
            </a:r>
            <a:r>
              <a:rPr lang="zh-TW" altLang="en-US" sz="8600" dirty="0">
                <a:latin typeface="標楷體" pitchFamily="65" charset="-120"/>
                <a:ea typeface="標楷體" pitchFamily="65" charset="-120"/>
              </a:rPr>
              <a:t>，抒發了</a:t>
            </a:r>
            <a:r>
              <a:rPr lang="zh-TW" altLang="en-US" sz="8600" u="sng" dirty="0">
                <a:latin typeface="標楷體" pitchFamily="65" charset="-120"/>
                <a:ea typeface="標楷體" pitchFamily="65" charset="-120"/>
              </a:rPr>
              <a:t>               </a:t>
            </a:r>
            <a:r>
              <a:rPr lang="zh-TW" altLang="en-US" sz="86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0" indent="0">
              <a:buNone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3841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フリーイラスト チューリップとカラフルな音符の飾り枠">
            <a:extLst>
              <a:ext uri="{FF2B5EF4-FFF2-40B4-BE49-F238E27FC236}">
                <a16:creationId xmlns:a16="http://schemas.microsoft.com/office/drawing/2014/main" id="{65F43914-039C-4921-9DB3-64C66292F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" y="6983"/>
            <a:ext cx="12190824" cy="679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8" y="353879"/>
            <a:ext cx="10515600" cy="1158935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主旨</a:t>
            </a:r>
            <a:r>
              <a:rPr kumimoji="1"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詩詞內容</a:t>
            </a:r>
            <a:r>
              <a:rPr kumimoji="1"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kumimoji="1"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抒發情感</a:t>
            </a:r>
            <a:r>
              <a:rPr kumimoji="1"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1"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0707" y="1339702"/>
            <a:ext cx="10790583" cy="5164419"/>
          </a:xfrm>
          <a:solidFill>
            <a:schemeClr val="bg1">
              <a:alpha val="56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fontAlgn="ctr">
              <a:lnSpc>
                <a:spcPct val="160000"/>
              </a:lnSpc>
              <a:buNone/>
            </a:pPr>
            <a:r>
              <a:rPr lang="en-US" altLang="zh-TW" sz="6600" dirty="0"/>
              <a:t>	</a:t>
            </a:r>
            <a:r>
              <a:rPr lang="zh-TW" altLang="en-US" sz="8600" dirty="0">
                <a:latin typeface="標楷體" pitchFamily="65" charset="-120"/>
                <a:ea typeface="標楷體" pitchFamily="65" charset="-120"/>
              </a:rPr>
              <a:t>作者通過</a:t>
            </a:r>
            <a:r>
              <a:rPr lang="zh-TW" altLang="en-US" sz="86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夢境中的戰爭場面的描寫</a:t>
            </a:r>
            <a:r>
              <a:rPr lang="zh-TW" altLang="en-US" sz="8600" dirty="0">
                <a:latin typeface="標楷體" pitchFamily="65" charset="-120"/>
                <a:ea typeface="標楷體" pitchFamily="65" charset="-120"/>
              </a:rPr>
              <a:t>，表達了</a:t>
            </a:r>
            <a:r>
              <a:rPr lang="zh-TW" altLang="en-US" sz="86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作者的收復失地，抗金衛國的遠大理想</a:t>
            </a:r>
            <a:r>
              <a:rPr lang="zh-TW" altLang="en-US" sz="8600" dirty="0">
                <a:latin typeface="標楷體" pitchFamily="65" charset="-120"/>
                <a:ea typeface="標楷體" pitchFamily="65" charset="-120"/>
              </a:rPr>
              <a:t>，抒發了</a:t>
            </a:r>
            <a:r>
              <a:rPr lang="zh-TW" altLang="en-US" sz="86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現實中的</a:t>
            </a:r>
            <a:r>
              <a:rPr lang="zh-TW" altLang="en-US" sz="8600" u="sng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壯志難酬</a:t>
            </a:r>
            <a:r>
              <a:rPr lang="zh-TW" altLang="en-US" sz="86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的悲憤</a:t>
            </a:r>
            <a:r>
              <a:rPr lang="zh-TW" altLang="en-US" sz="86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0" indent="0">
              <a:buNone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4283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フリーイラスト 高波と青海波の背景">
            <a:extLst>
              <a:ext uri="{FF2B5EF4-FFF2-40B4-BE49-F238E27FC236}">
                <a16:creationId xmlns:a16="http://schemas.microsoft.com/office/drawing/2014/main" id="{A648A27A-F60E-41F7-A7C1-748B14CDB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5158" y="993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壯志難酬的近義詞：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55158" y="1312385"/>
            <a:ext cx="10515600" cy="4351338"/>
          </a:xfrm>
          <a:solidFill>
            <a:srgbClr val="FFFFFF">
              <a:alpha val="40000"/>
            </a:srgbClr>
          </a:solidFill>
          <a:effectLst>
            <a:softEdge rad="63500"/>
          </a:effectLst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6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功敗垂成</a:t>
            </a:r>
            <a:endParaRPr lang="en-US" altLang="zh-TW" sz="66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6600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功虧一簣</a:t>
            </a:r>
            <a:endParaRPr lang="en-US" altLang="zh-TW" sz="6600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6600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付諸東流</a:t>
            </a:r>
            <a:endParaRPr lang="en-US" altLang="zh-TW" sz="6600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917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1207535" y="545317"/>
            <a:ext cx="6239933" cy="2735263"/>
          </a:xfrm>
          <a:prstGeom prst="wedgeRoundRectCallout">
            <a:avLst>
              <a:gd name="adj1" fmla="val 58213"/>
              <a:gd name="adj2" fmla="val 38778"/>
              <a:gd name="adj3" fmla="val 16667"/>
            </a:avLst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看看課文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破陣子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，找找</a:t>
            </a:r>
            <a:r>
              <a:rPr lang="zh-TW" altLang="en-US" sz="40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詞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40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近體詩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en-US" sz="4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格律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上有甚麼分別？</a:t>
            </a:r>
            <a:endParaRPr lang="zh-TW" altLang="en-US" sz="38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Picture 2" descr="フクロウ博士のイラスト">
            <a:extLst>
              <a:ext uri="{FF2B5EF4-FFF2-40B4-BE49-F238E27FC236}">
                <a16:creationId xmlns:a16="http://schemas.microsoft.com/office/drawing/2014/main" id="{17068DD6-6FEF-444D-8AA3-17B4D11A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75" y="2502683"/>
            <a:ext cx="35433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548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圖片 7" descr="girl 6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4" y="3860800"/>
            <a:ext cx="3718984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3"/>
          <p:cNvSpPr>
            <a:spLocks noChangeArrowheads="1"/>
          </p:cNvSpPr>
          <p:nvPr/>
        </p:nvSpPr>
        <p:spPr bwMode="auto">
          <a:xfrm>
            <a:off x="3790951" y="3357563"/>
            <a:ext cx="7393516" cy="1511300"/>
          </a:xfrm>
          <a:prstGeom prst="wedgeRoundRectCallout">
            <a:avLst>
              <a:gd name="adj1" fmla="val -52843"/>
              <a:gd name="adj2" fmla="val 72407"/>
              <a:gd name="adj3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我發現這首詞有</a:t>
            </a:r>
            <a:r>
              <a:rPr lang="zh-TW" altLang="en-US" sz="4000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五言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4000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六言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4000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七言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的句子。</a:t>
            </a:r>
            <a:endParaRPr lang="zh-TW" altLang="en-US" sz="38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125" name="文字方塊 9"/>
          <p:cNvSpPr txBox="1">
            <a:spLocks noChangeArrowheads="1"/>
          </p:cNvSpPr>
          <p:nvPr/>
        </p:nvSpPr>
        <p:spPr bwMode="auto">
          <a:xfrm>
            <a:off x="527051" y="476250"/>
            <a:ext cx="11233149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破陣子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 辛棄疾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 醉裏挑燈看劍，夢回吹角連營。八百里分麾下炙，五十絃翻塞外聲。沙場秋點兵。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 馬作的盧飛快，弓如霹靂弦驚。了卻君王天下事，贏得生前身後名。可憐白髮生。</a:t>
            </a:r>
          </a:p>
        </p:txBody>
      </p:sp>
      <p:grpSp>
        <p:nvGrpSpPr>
          <p:cNvPr id="2" name="群組 22"/>
          <p:cNvGrpSpPr>
            <a:grpSpLocks/>
          </p:cNvGrpSpPr>
          <p:nvPr/>
        </p:nvGrpSpPr>
        <p:grpSpPr bwMode="auto">
          <a:xfrm>
            <a:off x="431800" y="1412875"/>
            <a:ext cx="2590800" cy="1295400"/>
            <a:chOff x="3275856" y="1412776"/>
            <a:chExt cx="1944216" cy="1296144"/>
          </a:xfrm>
        </p:grpSpPr>
        <p:sp>
          <p:nvSpPr>
            <p:cNvPr id="11" name="圓角矩形 10"/>
            <p:cNvSpPr/>
            <p:nvPr/>
          </p:nvSpPr>
          <p:spPr>
            <a:xfrm>
              <a:off x="3275856" y="1412776"/>
              <a:ext cx="1944216" cy="432048"/>
            </a:xfrm>
            <a:prstGeom prst="round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3275856" y="2276872"/>
              <a:ext cx="1944216" cy="432048"/>
            </a:xfrm>
            <a:prstGeom prst="round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3" name="群組 23"/>
          <p:cNvGrpSpPr>
            <a:grpSpLocks/>
          </p:cNvGrpSpPr>
          <p:nvPr/>
        </p:nvGrpSpPr>
        <p:grpSpPr bwMode="auto">
          <a:xfrm>
            <a:off x="1345138" y="1034240"/>
            <a:ext cx="4969937" cy="1295400"/>
            <a:chOff x="1115616" y="980728"/>
            <a:chExt cx="4752528" cy="1296144"/>
          </a:xfrm>
        </p:grpSpPr>
        <p:sp>
          <p:nvSpPr>
            <p:cNvPr id="16" name="圓角矩形 15"/>
            <p:cNvSpPr/>
            <p:nvPr/>
          </p:nvSpPr>
          <p:spPr>
            <a:xfrm>
              <a:off x="1115616" y="980728"/>
              <a:ext cx="4752528" cy="432048"/>
            </a:xfrm>
            <a:prstGeom prst="roundRect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1115616" y="1844824"/>
              <a:ext cx="4752528" cy="432048"/>
            </a:xfrm>
            <a:prstGeom prst="roundRect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4" name="群組 24"/>
          <p:cNvGrpSpPr>
            <a:grpSpLocks/>
          </p:cNvGrpSpPr>
          <p:nvPr/>
        </p:nvGrpSpPr>
        <p:grpSpPr bwMode="auto">
          <a:xfrm>
            <a:off x="6315076" y="1034240"/>
            <a:ext cx="5766878" cy="1295400"/>
            <a:chOff x="6156176" y="980728"/>
            <a:chExt cx="2520280" cy="1296144"/>
          </a:xfrm>
        </p:grpSpPr>
        <p:sp>
          <p:nvSpPr>
            <p:cNvPr id="18" name="圓角矩形 17"/>
            <p:cNvSpPr/>
            <p:nvPr/>
          </p:nvSpPr>
          <p:spPr>
            <a:xfrm>
              <a:off x="6156176" y="980728"/>
              <a:ext cx="2520280" cy="432048"/>
            </a:xfrm>
            <a:prstGeom prst="roundRect">
              <a:avLst/>
            </a:prstGeom>
            <a:solidFill>
              <a:srgbClr val="00B0F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6156176" y="1844824"/>
              <a:ext cx="2520280" cy="432048"/>
            </a:xfrm>
            <a:prstGeom prst="roundRect">
              <a:avLst/>
            </a:prstGeom>
            <a:solidFill>
              <a:srgbClr val="00B0F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905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AutoShape 3"/>
          <p:cNvSpPr>
            <a:spLocks noChangeArrowheads="1"/>
          </p:cNvSpPr>
          <p:nvPr/>
        </p:nvSpPr>
        <p:spPr bwMode="auto">
          <a:xfrm>
            <a:off x="527051" y="2997201"/>
            <a:ext cx="7200900" cy="2735263"/>
          </a:xfrm>
          <a:prstGeom prst="wedgeRoundRectCallout">
            <a:avLst>
              <a:gd name="adj1" fmla="val 61176"/>
              <a:gd name="adj2" fmla="val 20343"/>
              <a:gd name="adj3" fmla="val 16667"/>
            </a:avLst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38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沒錯，由於樂曲節拍的關係，詞的規律和近體詩不同，句子有長有短，所以又叫「</a:t>
            </a:r>
            <a:r>
              <a:rPr lang="zh-TW" altLang="en-US" sz="3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長短句</a:t>
            </a:r>
            <a:r>
              <a:rPr lang="zh-TW" altLang="en-US" sz="38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」。</a:t>
            </a:r>
          </a:p>
        </p:txBody>
      </p:sp>
      <p:pic>
        <p:nvPicPr>
          <p:cNvPr id="2" name="Picture 2" descr="フクロウ博士のイラスト">
            <a:extLst>
              <a:ext uri="{FF2B5EF4-FFF2-40B4-BE49-F238E27FC236}">
                <a16:creationId xmlns:a16="http://schemas.microsoft.com/office/drawing/2014/main" id="{A013942A-999C-43AF-8B09-F8B138A5E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4" y="3155896"/>
            <a:ext cx="3442956" cy="370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9">
            <a:extLst>
              <a:ext uri="{FF2B5EF4-FFF2-40B4-BE49-F238E27FC236}">
                <a16:creationId xmlns:a16="http://schemas.microsoft.com/office/drawing/2014/main" id="{880C90F1-AC6E-4E80-B23C-436584793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1" y="476250"/>
            <a:ext cx="11233149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破陣子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 辛棄疾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 醉裏挑燈看劍，夢回吹角連營。八百里分麾下炙，五十絃翻塞外聲。沙場秋點兵。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 馬作的盧飛快，弓如霹靂弦驚。了卻君王天下事，贏得生前身後名。可憐白髮生。</a:t>
            </a:r>
          </a:p>
        </p:txBody>
      </p:sp>
      <p:grpSp>
        <p:nvGrpSpPr>
          <p:cNvPr id="15" name="群組 22">
            <a:extLst>
              <a:ext uri="{FF2B5EF4-FFF2-40B4-BE49-F238E27FC236}">
                <a16:creationId xmlns:a16="http://schemas.microsoft.com/office/drawing/2014/main" id="{62B4ED5E-6E1B-45C9-A6D1-9987D5CCE66C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1412875"/>
            <a:ext cx="2590800" cy="1295400"/>
            <a:chOff x="3275856" y="1412776"/>
            <a:chExt cx="1944216" cy="1296144"/>
          </a:xfrm>
        </p:grpSpPr>
        <p:sp>
          <p:nvSpPr>
            <p:cNvPr id="19" name="圓角矩形 10">
              <a:extLst>
                <a:ext uri="{FF2B5EF4-FFF2-40B4-BE49-F238E27FC236}">
                  <a16:creationId xmlns:a16="http://schemas.microsoft.com/office/drawing/2014/main" id="{AEF06800-AC3C-4430-85EE-B393B5F95F02}"/>
                </a:ext>
              </a:extLst>
            </p:cNvPr>
            <p:cNvSpPr/>
            <p:nvPr/>
          </p:nvSpPr>
          <p:spPr>
            <a:xfrm>
              <a:off x="3275856" y="1412776"/>
              <a:ext cx="1944216" cy="432048"/>
            </a:xfrm>
            <a:prstGeom prst="round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1" name="圓角矩形 11">
              <a:extLst>
                <a:ext uri="{FF2B5EF4-FFF2-40B4-BE49-F238E27FC236}">
                  <a16:creationId xmlns:a16="http://schemas.microsoft.com/office/drawing/2014/main" id="{DD1CD936-C3B1-4F79-9817-9380D46C9D9E}"/>
                </a:ext>
              </a:extLst>
            </p:cNvPr>
            <p:cNvSpPr/>
            <p:nvPr/>
          </p:nvSpPr>
          <p:spPr>
            <a:xfrm>
              <a:off x="3275856" y="2276872"/>
              <a:ext cx="1944216" cy="432048"/>
            </a:xfrm>
            <a:prstGeom prst="round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22" name="群組 23">
            <a:extLst>
              <a:ext uri="{FF2B5EF4-FFF2-40B4-BE49-F238E27FC236}">
                <a16:creationId xmlns:a16="http://schemas.microsoft.com/office/drawing/2014/main" id="{AC2D10D5-AE54-4BB6-96DE-E6D86D431057}"/>
              </a:ext>
            </a:extLst>
          </p:cNvPr>
          <p:cNvGrpSpPr>
            <a:grpSpLocks/>
          </p:cNvGrpSpPr>
          <p:nvPr/>
        </p:nvGrpSpPr>
        <p:grpSpPr bwMode="auto">
          <a:xfrm>
            <a:off x="1345138" y="1034240"/>
            <a:ext cx="4969937" cy="1295400"/>
            <a:chOff x="1115616" y="980728"/>
            <a:chExt cx="4752528" cy="1296144"/>
          </a:xfrm>
        </p:grpSpPr>
        <p:sp>
          <p:nvSpPr>
            <p:cNvPr id="23" name="圓角矩形 15">
              <a:extLst>
                <a:ext uri="{FF2B5EF4-FFF2-40B4-BE49-F238E27FC236}">
                  <a16:creationId xmlns:a16="http://schemas.microsoft.com/office/drawing/2014/main" id="{3F97252F-8642-49FF-8DD2-5FDE385C657D}"/>
                </a:ext>
              </a:extLst>
            </p:cNvPr>
            <p:cNvSpPr/>
            <p:nvPr/>
          </p:nvSpPr>
          <p:spPr>
            <a:xfrm>
              <a:off x="1115616" y="980728"/>
              <a:ext cx="4752528" cy="432048"/>
            </a:xfrm>
            <a:prstGeom prst="roundRect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4" name="圓角矩形 16">
              <a:extLst>
                <a:ext uri="{FF2B5EF4-FFF2-40B4-BE49-F238E27FC236}">
                  <a16:creationId xmlns:a16="http://schemas.microsoft.com/office/drawing/2014/main" id="{9CB9E499-8A9B-4941-947C-05D8DAC7F050}"/>
                </a:ext>
              </a:extLst>
            </p:cNvPr>
            <p:cNvSpPr/>
            <p:nvPr/>
          </p:nvSpPr>
          <p:spPr>
            <a:xfrm>
              <a:off x="1115616" y="1844824"/>
              <a:ext cx="4752528" cy="432048"/>
            </a:xfrm>
            <a:prstGeom prst="roundRect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F6113792-151E-4A0F-8B31-D96E4149FB62}"/>
              </a:ext>
            </a:extLst>
          </p:cNvPr>
          <p:cNvGrpSpPr>
            <a:grpSpLocks/>
          </p:cNvGrpSpPr>
          <p:nvPr/>
        </p:nvGrpSpPr>
        <p:grpSpPr bwMode="auto">
          <a:xfrm>
            <a:off x="6315076" y="1034240"/>
            <a:ext cx="5766878" cy="1295400"/>
            <a:chOff x="6156176" y="980728"/>
            <a:chExt cx="2520280" cy="1296144"/>
          </a:xfrm>
        </p:grpSpPr>
        <p:sp>
          <p:nvSpPr>
            <p:cNvPr id="26" name="圓角矩形 17">
              <a:extLst>
                <a:ext uri="{FF2B5EF4-FFF2-40B4-BE49-F238E27FC236}">
                  <a16:creationId xmlns:a16="http://schemas.microsoft.com/office/drawing/2014/main" id="{842997D0-68F5-430E-82FC-B9519463D330}"/>
                </a:ext>
              </a:extLst>
            </p:cNvPr>
            <p:cNvSpPr/>
            <p:nvPr/>
          </p:nvSpPr>
          <p:spPr>
            <a:xfrm>
              <a:off x="6156176" y="980728"/>
              <a:ext cx="2520280" cy="432048"/>
            </a:xfrm>
            <a:prstGeom prst="roundRect">
              <a:avLst/>
            </a:prstGeom>
            <a:solidFill>
              <a:srgbClr val="00B0F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7" name="圓角矩形 19">
              <a:extLst>
                <a:ext uri="{FF2B5EF4-FFF2-40B4-BE49-F238E27FC236}">
                  <a16:creationId xmlns:a16="http://schemas.microsoft.com/office/drawing/2014/main" id="{8B06DAEF-F444-474F-9FCC-C57F719C9B61}"/>
                </a:ext>
              </a:extLst>
            </p:cNvPr>
            <p:cNvSpPr/>
            <p:nvPr/>
          </p:nvSpPr>
          <p:spPr>
            <a:xfrm>
              <a:off x="6156176" y="1844824"/>
              <a:ext cx="2520280" cy="432048"/>
            </a:xfrm>
            <a:prstGeom prst="roundRect">
              <a:avLst/>
            </a:prstGeom>
            <a:solidFill>
              <a:srgbClr val="00B0F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432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フクロウ博士のイラスト">
            <a:extLst>
              <a:ext uri="{FF2B5EF4-FFF2-40B4-BE49-F238E27FC236}">
                <a16:creationId xmlns:a16="http://schemas.microsoft.com/office/drawing/2014/main" id="{B1BF1F5A-7929-4D9E-B6EE-454EFD398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924" y="382587"/>
            <a:ext cx="3236058" cy="347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8" descr="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7" y="6161089"/>
            <a:ext cx="533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3"/>
          <p:cNvSpPr>
            <a:spLocks noChangeArrowheads="1"/>
          </p:cNvSpPr>
          <p:nvPr/>
        </p:nvSpPr>
        <p:spPr bwMode="auto">
          <a:xfrm>
            <a:off x="2647507" y="478280"/>
            <a:ext cx="5182535" cy="2700855"/>
          </a:xfrm>
          <a:prstGeom prst="wedgeRoundRectCallout">
            <a:avLst>
              <a:gd name="adj1" fmla="val 66710"/>
              <a:gd name="adj2" fmla="val -15670"/>
              <a:gd name="adj3" fmla="val 16667"/>
            </a:avLst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詩和詞都是可以吟唱的，你猜兩者有甚麼分別？</a:t>
            </a:r>
          </a:p>
        </p:txBody>
      </p:sp>
      <p:pic>
        <p:nvPicPr>
          <p:cNvPr id="7173" name="圖片 4" descr="girl 6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4" y="3860800"/>
            <a:ext cx="3718984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594182" y="3581584"/>
            <a:ext cx="5595095" cy="2500239"/>
          </a:xfrm>
          <a:prstGeom prst="wedgeRoundRectCallout">
            <a:avLst>
              <a:gd name="adj1" fmla="val -76227"/>
              <a:gd name="adj2" fmla="val 15618"/>
              <a:gd name="adj3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z="38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BAB8891B-8E23-461E-989C-E10C649F5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871275"/>
              </p:ext>
            </p:extLst>
          </p:nvPr>
        </p:nvGraphicFramePr>
        <p:xfrm>
          <a:off x="5132449" y="3860800"/>
          <a:ext cx="435728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6648">
                  <a:extLst>
                    <a:ext uri="{9D8B030D-6E8A-4147-A177-3AD203B41FA5}">
                      <a16:colId xmlns:a16="http://schemas.microsoft.com/office/drawing/2014/main" val="598497874"/>
                    </a:ext>
                  </a:extLst>
                </a:gridCol>
                <a:gridCol w="1406648">
                  <a:extLst>
                    <a:ext uri="{9D8B030D-6E8A-4147-A177-3AD203B41FA5}">
                      <a16:colId xmlns:a16="http://schemas.microsoft.com/office/drawing/2014/main" val="3696339635"/>
                    </a:ext>
                  </a:extLst>
                </a:gridCol>
                <a:gridCol w="1543986">
                  <a:extLst>
                    <a:ext uri="{9D8B030D-6E8A-4147-A177-3AD203B41FA5}">
                      <a16:colId xmlns:a16="http://schemas.microsoft.com/office/drawing/2014/main" val="1904851309"/>
                    </a:ext>
                  </a:extLst>
                </a:gridCol>
              </a:tblGrid>
              <a:tr h="631649">
                <a:tc>
                  <a:txBody>
                    <a:bodyPr/>
                    <a:lstStyle/>
                    <a:p>
                      <a:pPr algn="ctr"/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/>
                        <a:t>先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/>
                        <a:t>後</a:t>
                      </a:r>
                      <a:endParaRPr lang="zh-CN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545060"/>
                  </a:ext>
                </a:extLst>
              </a:tr>
              <a:tr h="63164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/>
                        <a:t>詩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文字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solidFill>
                            <a:srgbClr val="00B050"/>
                          </a:solidFill>
                        </a:rPr>
                        <a:t>音樂</a:t>
                      </a:r>
                      <a:endParaRPr lang="zh-CN" altLang="en-US" sz="3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11968"/>
                  </a:ext>
                </a:extLst>
              </a:tr>
              <a:tr h="63164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/>
                        <a:t>詞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solidFill>
                            <a:srgbClr val="00B050"/>
                          </a:solidFill>
                        </a:rPr>
                        <a:t>樂曲</a:t>
                      </a:r>
                      <a:endParaRPr lang="zh-CN" altLang="en-US" sz="3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文字</a:t>
                      </a:r>
                      <a:endParaRPr lang="zh-CN" altLang="en-US" sz="3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18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52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字方塊 9"/>
          <p:cNvSpPr txBox="1">
            <a:spLocks noChangeArrowheads="1"/>
          </p:cNvSpPr>
          <p:nvPr/>
        </p:nvSpPr>
        <p:spPr bwMode="auto">
          <a:xfrm>
            <a:off x="527051" y="476250"/>
            <a:ext cx="11233149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破陣子    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辛棄疾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 醉裏挑燈看劍，夢回吹角連營。八百里分麾下炙，五十絃翻塞外聲。沙場秋點兵。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 馬作的盧飛快，弓如霹靂弦驚。了卻君王天下事，贏得生前身後名。可憐白髮生。</a:t>
            </a:r>
          </a:p>
        </p:txBody>
      </p:sp>
      <p:sp>
        <p:nvSpPr>
          <p:cNvPr id="8197" name="AutoShape 3"/>
          <p:cNvSpPr>
            <a:spLocks noChangeArrowheads="1"/>
          </p:cNvSpPr>
          <p:nvPr/>
        </p:nvSpPr>
        <p:spPr bwMode="auto">
          <a:xfrm>
            <a:off x="480483" y="3211693"/>
            <a:ext cx="7200900" cy="2599172"/>
          </a:xfrm>
          <a:prstGeom prst="wedgeRoundRectCallout">
            <a:avLst>
              <a:gd name="adj1" fmla="val 60884"/>
              <a:gd name="adj2" fmla="val 31972"/>
              <a:gd name="adj3" fmla="val 16667"/>
            </a:avLst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48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詞根據曲調填上歌詞，這些曲調叫「</a:t>
            </a:r>
            <a:r>
              <a:rPr lang="zh-TW" altLang="en-US" sz="4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詞牌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」或「</a:t>
            </a:r>
            <a:r>
              <a:rPr lang="zh-TW" altLang="en-US" sz="4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詞調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」。</a:t>
            </a:r>
          </a:p>
        </p:txBody>
      </p:sp>
      <p:grpSp>
        <p:nvGrpSpPr>
          <p:cNvPr id="2" name="群組 29"/>
          <p:cNvGrpSpPr>
            <a:grpSpLocks/>
          </p:cNvGrpSpPr>
          <p:nvPr/>
        </p:nvGrpSpPr>
        <p:grpSpPr bwMode="auto">
          <a:xfrm>
            <a:off x="367477" y="487869"/>
            <a:ext cx="3713456" cy="584775"/>
            <a:chOff x="491930" y="472767"/>
            <a:chExt cx="2783926" cy="584399"/>
          </a:xfrm>
        </p:grpSpPr>
        <p:sp>
          <p:nvSpPr>
            <p:cNvPr id="8199" name="文字方塊 18"/>
            <p:cNvSpPr txBox="1">
              <a:spLocks noChangeArrowheads="1"/>
            </p:cNvSpPr>
            <p:nvPr/>
          </p:nvSpPr>
          <p:spPr bwMode="auto">
            <a:xfrm>
              <a:off x="491930" y="472767"/>
              <a:ext cx="1967324" cy="584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3200" b="1" dirty="0">
                  <a:solidFill>
                    <a:srgbClr val="FF0000"/>
                  </a:solidFill>
                  <a:latin typeface="+mn-ea"/>
                  <a:ea typeface="+mn-ea"/>
                </a:rPr>
                <a:t>詞牌 </a:t>
              </a:r>
              <a:r>
                <a:rPr lang="en-US" altLang="zh-TW" sz="3200" b="1" dirty="0">
                  <a:solidFill>
                    <a:srgbClr val="FF0000"/>
                  </a:solidFill>
                  <a:latin typeface="+mn-ea"/>
                  <a:ea typeface="+mn-ea"/>
                </a:rPr>
                <a:t>/ </a:t>
              </a:r>
              <a:r>
                <a:rPr lang="zh-TW" altLang="en-US" sz="3200" b="1" dirty="0">
                  <a:solidFill>
                    <a:srgbClr val="FF0000"/>
                  </a:solidFill>
                  <a:latin typeface="+mn-ea"/>
                  <a:ea typeface="+mn-ea"/>
                </a:rPr>
                <a:t>詞調</a:t>
              </a:r>
            </a:p>
          </p:txBody>
        </p:sp>
        <p:cxnSp>
          <p:nvCxnSpPr>
            <p:cNvPr id="24" name="直線單箭頭接點 23"/>
            <p:cNvCxnSpPr/>
            <p:nvPr/>
          </p:nvCxnSpPr>
          <p:spPr>
            <a:xfrm>
              <a:off x="2339623" y="764967"/>
              <a:ext cx="936233" cy="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フクロウ博士のイラスト">
            <a:extLst>
              <a:ext uri="{FF2B5EF4-FFF2-40B4-BE49-F238E27FC236}">
                <a16:creationId xmlns:a16="http://schemas.microsoft.com/office/drawing/2014/main" id="{057B0F88-06CC-4E58-A2CD-564CB793E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433" y="3048000"/>
            <a:ext cx="35433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2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C481F99-1F2C-47CD-A9F2-93B064D3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7825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93799"/>
            <a:ext cx="9144000" cy="2387600"/>
          </a:xfrm>
        </p:spPr>
        <p:txBody>
          <a:bodyPr>
            <a:normAutofit/>
          </a:bodyPr>
          <a:lstStyle/>
          <a:p>
            <a:r>
              <a:rPr kumimoji="1" lang="en-US" altLang="zh-TW" sz="11500" dirty="0">
                <a:latin typeface="標楷體" pitchFamily="65" charset="-120"/>
                <a:ea typeface="標楷體" pitchFamily="65" charset="-120"/>
              </a:rPr>
              <a:t>9.</a:t>
            </a:r>
            <a:r>
              <a:rPr kumimoji="1" lang="zh-TW" altLang="en-US" sz="11500" dirty="0">
                <a:latin typeface="標楷體" pitchFamily="65" charset="-120"/>
                <a:ea typeface="標楷體" pitchFamily="65" charset="-120"/>
              </a:rPr>
              <a:t> 破陣子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454401" y="3784599"/>
            <a:ext cx="9637336" cy="2387599"/>
          </a:xfrm>
        </p:spPr>
        <p:txBody>
          <a:bodyPr>
            <a:normAutofit/>
          </a:bodyPr>
          <a:lstStyle/>
          <a:p>
            <a:r>
              <a:rPr kumimoji="1" lang="zh-TW" altLang="en-US" sz="5400" dirty="0">
                <a:latin typeface="標楷體" pitchFamily="65" charset="-120"/>
                <a:ea typeface="標楷體" pitchFamily="65" charset="-120"/>
              </a:rPr>
              <a:t>        辛棄疾  </a:t>
            </a:r>
            <a:endParaRPr kumimoji="1" lang="en-US" altLang="zh-TW" sz="5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8904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3"/>
          <p:cNvSpPr>
            <a:spLocks noChangeArrowheads="1"/>
          </p:cNvSpPr>
          <p:nvPr/>
        </p:nvSpPr>
        <p:spPr bwMode="auto">
          <a:xfrm>
            <a:off x="616688" y="830410"/>
            <a:ext cx="9342228" cy="2598590"/>
          </a:xfrm>
          <a:prstGeom prst="wedgeRoundRectCallout">
            <a:avLst>
              <a:gd name="adj1" fmla="val 35435"/>
              <a:gd name="adj2" fmla="val 79264"/>
              <a:gd name="adj3" fmla="val 16667"/>
            </a:avLst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44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每個詞調都有固定的句數，每一句有固定的字數，每個字要求有一定的聲調。</a:t>
            </a:r>
          </a:p>
        </p:txBody>
      </p:sp>
      <p:pic>
        <p:nvPicPr>
          <p:cNvPr id="2" name="Picture 2" descr="フクロウ博士のイラスト">
            <a:extLst>
              <a:ext uri="{FF2B5EF4-FFF2-40B4-BE49-F238E27FC236}">
                <a16:creationId xmlns:a16="http://schemas.microsoft.com/office/drawing/2014/main" id="{7F4C66CB-D7EA-4F73-B8AB-CA8E3A03B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3048000"/>
            <a:ext cx="35433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526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圖片 4" descr="girl 6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4" y="3860800"/>
            <a:ext cx="3718984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フクロウ博士のイラスト">
            <a:extLst>
              <a:ext uri="{FF2B5EF4-FFF2-40B4-BE49-F238E27FC236}">
                <a16:creationId xmlns:a16="http://schemas.microsoft.com/office/drawing/2014/main" id="{64602396-7124-46A5-8BC0-E55CFE3B8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3048000"/>
            <a:ext cx="35433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AutoShape 3"/>
          <p:cNvSpPr>
            <a:spLocks noChangeArrowheads="1"/>
          </p:cNvSpPr>
          <p:nvPr/>
        </p:nvSpPr>
        <p:spPr bwMode="auto">
          <a:xfrm>
            <a:off x="4529790" y="361616"/>
            <a:ext cx="6239933" cy="2232025"/>
          </a:xfrm>
          <a:prstGeom prst="wedgeRoundRectCallout">
            <a:avLst>
              <a:gd name="adj1" fmla="val 33272"/>
              <a:gd name="adj2" fmla="val 78187"/>
              <a:gd name="adj3" fmla="val 16667"/>
            </a:avLst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4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猜一猜，</a:t>
            </a:r>
            <a:r>
              <a:rPr lang="en-US" altLang="zh-TW" sz="4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破陣子</a:t>
            </a:r>
            <a:r>
              <a:rPr lang="en-US" altLang="zh-TW" sz="4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這個詞牌適合表達甚麼內容？</a:t>
            </a:r>
            <a:endParaRPr lang="en-US" altLang="zh-TW" sz="44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23658" y="2997200"/>
            <a:ext cx="6144683" cy="2341229"/>
          </a:xfrm>
          <a:prstGeom prst="wedgeRoundRectCallout">
            <a:avLst>
              <a:gd name="adj1" fmla="val -45500"/>
              <a:gd name="adj2" fmla="val 66435"/>
              <a:gd name="adj3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根據</a:t>
            </a:r>
            <a:r>
              <a:rPr lang="zh-TW" altLang="en-US" sz="4000" u="sng" dirty="0">
                <a:latin typeface="標楷體" pitchFamily="65" charset="-120"/>
                <a:ea typeface="標楷體" pitchFamily="65" charset="-120"/>
              </a:rPr>
              <a:t>辛棄疾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破陣子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，我猜這詞牌適合表達慷慨激昂的內容。</a:t>
            </a:r>
            <a:endParaRPr lang="zh-TW" altLang="en-US" sz="38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9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1012044" y="247443"/>
            <a:ext cx="9791700" cy="1366838"/>
          </a:xfrm>
          <a:prstGeom prst="wedgeRoundRectCallout">
            <a:avLst>
              <a:gd name="adj1" fmla="val 36963"/>
              <a:gd name="adj2" fmla="val 107917"/>
              <a:gd name="adj3" fmla="val 16667"/>
            </a:avLst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38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大家也利用圖書館和網絡查一查其他的詞人和他們的作品吧</a:t>
            </a:r>
            <a:r>
              <a:rPr lang="en-US" altLang="zh-TW" sz="38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﹗</a:t>
            </a:r>
            <a:endParaRPr lang="zh-TW" altLang="en-US" sz="380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0485" name="文字方塊 4">
            <a:hlinkClick r:id="rId2"/>
          </p:cNvPr>
          <p:cNvSpPr txBox="1">
            <a:spLocks noChangeArrowheads="1"/>
          </p:cNvSpPr>
          <p:nvPr/>
        </p:nvSpPr>
        <p:spPr bwMode="auto">
          <a:xfrm>
            <a:off x="912285" y="2814638"/>
            <a:ext cx="777663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網站「燦爛的中國文明</a:t>
            </a:r>
            <a:r>
              <a:rPr lang="en-US" altLang="zh-TW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——</a:t>
            </a:r>
            <a:r>
              <a:rPr lang="zh-TW" altLang="en-US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岳飛」</a:t>
            </a:r>
            <a:endParaRPr lang="en-US" altLang="zh-TW" sz="280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20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http://hk.chiculture.net/0111</a:t>
            </a:r>
            <a:endParaRPr lang="zh-TW" altLang="en-US" sz="200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86" name="文字方塊 5">
            <a:hlinkClick r:id="rId3"/>
          </p:cNvPr>
          <p:cNvSpPr txBox="1">
            <a:spLocks noChangeArrowheads="1"/>
          </p:cNvSpPr>
          <p:nvPr/>
        </p:nvSpPr>
        <p:spPr bwMode="auto">
          <a:xfrm>
            <a:off x="912284" y="1844676"/>
            <a:ext cx="710353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網站「燦爛的中國文明</a:t>
            </a:r>
            <a:r>
              <a:rPr lang="en-US" altLang="zh-TW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——</a:t>
            </a:r>
            <a:r>
              <a:rPr lang="zh-TW" altLang="en-US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宋詞」</a:t>
            </a:r>
            <a:endParaRPr lang="en-US" altLang="zh-TW" sz="280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20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http://hk.chiculture.net/0412</a:t>
            </a:r>
            <a:endParaRPr lang="zh-TW" altLang="en-US" sz="200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488" name="Picture 2" descr="http://pic.eslite.com/Upload/Product/201005/m/634094660564785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17651">
            <a:off x="3816825" y="3942721"/>
            <a:ext cx="2740000" cy="281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contourClr>
              <a:schemeClr val="bg1">
                <a:lumMod val="65000"/>
              </a:schemeClr>
            </a:contourClr>
          </a:sp3d>
        </p:spPr>
      </p:pic>
      <p:pic>
        <p:nvPicPr>
          <p:cNvPr id="2" name="Picture 10" descr="http://www.popular.com.hk/images/product/book/312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r="13524"/>
          <a:stretch>
            <a:fillRect/>
          </a:stretch>
        </p:blipFill>
        <p:spPr bwMode="auto">
          <a:xfrm>
            <a:off x="814917" y="3860800"/>
            <a:ext cx="292946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フクロウ博士のイラスト">
            <a:extLst>
              <a:ext uri="{FF2B5EF4-FFF2-40B4-BE49-F238E27FC236}">
                <a16:creationId xmlns:a16="http://schemas.microsoft.com/office/drawing/2014/main" id="{1C8C8AA2-99C8-4670-B6BF-F6DBB31C7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458" y="2548270"/>
            <a:ext cx="35433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877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8F7414-7C26-4BED-BEC3-C6BFEA968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32" y="1050410"/>
            <a:ext cx="10515600" cy="3235325"/>
          </a:xfrm>
        </p:spPr>
        <p:txBody>
          <a:bodyPr>
            <a:normAutofit fontScale="90000"/>
          </a:bodyPr>
          <a:lstStyle/>
          <a:p>
            <a:pPr algn="ctr">
              <a:lnSpc>
                <a:spcPts val="5400"/>
              </a:lnSpc>
            </a:pPr>
            <a:r>
              <a:rPr lang="zh-TW" altLang="en-US" sz="6000" dirty="0"/>
              <a:t>請同學完成習作</a:t>
            </a:r>
            <a:br>
              <a:rPr lang="en-US" altLang="zh-TW" sz="6000" dirty="0"/>
            </a:br>
            <a:br>
              <a:rPr lang="en-US" altLang="zh-TW" sz="6000" dirty="0"/>
            </a:br>
            <a:r>
              <a:rPr lang="zh-TW" altLang="en-US" sz="6000" dirty="0"/>
              <a:t>第</a:t>
            </a:r>
            <a:r>
              <a:rPr lang="zh-CN" altLang="en-US" sz="6000" dirty="0"/>
              <a:t>九</a:t>
            </a:r>
            <a:r>
              <a:rPr lang="zh-TW" altLang="en-US" sz="6000" dirty="0"/>
              <a:t>課</a:t>
            </a:r>
            <a:r>
              <a:rPr lang="en-US" altLang="zh-TW" sz="6000" dirty="0"/>
              <a:t>(P.18-P.19)</a:t>
            </a:r>
            <a:br>
              <a:rPr lang="en-US" altLang="zh-TW" sz="6000" dirty="0"/>
            </a:br>
            <a:br>
              <a:rPr lang="en-US" altLang="zh-TW" sz="6000" dirty="0"/>
            </a:br>
            <a:r>
              <a:rPr lang="en-US" altLang="zh-TW" sz="8000" dirty="0"/>
              <a:t>        </a:t>
            </a:r>
            <a:endParaRPr lang="zh-HK" altLang="en-US" sz="8000" dirty="0">
              <a:solidFill>
                <a:srgbClr val="FF000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8D59BC6-301E-4B46-8A4A-D39E5DF5C2C5}"/>
              </a:ext>
            </a:extLst>
          </p:cNvPr>
          <p:cNvSpPr txBox="1"/>
          <p:nvPr/>
        </p:nvSpPr>
        <p:spPr>
          <a:xfrm>
            <a:off x="2183028" y="3337652"/>
            <a:ext cx="816369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  <a:effectLst/>
                <a:latin typeface="標楷體" panose="03000509000000000000" pitchFamily="65" charset="-120"/>
                <a:cs typeface="Times New Roman" panose="02020603050405020304" pitchFamily="18" charset="0"/>
              </a:rPr>
              <a:t>*</a:t>
            </a:r>
            <a:r>
              <a:rPr lang="zh-TW" altLang="zh-TW" sz="32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請於</a:t>
            </a:r>
            <a:r>
              <a:rPr lang="en-US" altLang="zh-TW" sz="32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zh-TW" sz="32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13</a:t>
            </a:r>
            <a:r>
              <a:rPr lang="zh-TW" altLang="zh-TW" sz="32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32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en-US" altLang="zh-TW" sz="32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下午</a:t>
            </a:r>
            <a:r>
              <a:rPr lang="en-US" altLang="zh-TW" sz="32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5:00</a:t>
            </a:r>
            <a:r>
              <a:rPr lang="zh-TW" altLang="zh-TW" sz="32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前交（</a:t>
            </a:r>
            <a:r>
              <a:rPr lang="zh-HK" altLang="zh-TW" sz="32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亦可提前遞交</a:t>
            </a:r>
            <a:r>
              <a:rPr lang="zh-TW" altLang="zh-TW" sz="32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），</a:t>
            </a:r>
            <a:r>
              <a:rPr lang="zh-HK" altLang="zh-TW" sz="32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拍下功課上傳圖片，</a:t>
            </a:r>
            <a:r>
              <a:rPr lang="zh-TW" altLang="zh-TW" sz="32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檔案名請改為「語文</a:t>
            </a:r>
            <a:r>
              <a:rPr lang="en-US" altLang="zh-TW" sz="32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P6X </a:t>
            </a:r>
            <a:r>
              <a:rPr lang="zh-TW" altLang="zh-TW" sz="32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姓名」，如「語文</a:t>
            </a:r>
            <a:r>
              <a:rPr lang="en-US" altLang="zh-TW" sz="32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P6A </a:t>
            </a:r>
            <a:r>
              <a:rPr lang="zh-TW" altLang="zh-TW" sz="32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陳大文」，以方便老師跟進學生學習情況。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06703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6346CB5C-FA46-47F5-B7CD-239F13AFFB0B}"/>
              </a:ext>
            </a:extLst>
          </p:cNvPr>
          <p:cNvGrpSpPr/>
          <p:nvPr/>
        </p:nvGrpSpPr>
        <p:grpSpPr>
          <a:xfrm>
            <a:off x="0" y="6000750"/>
            <a:ext cx="12192000" cy="857250"/>
            <a:chOff x="0" y="6000750"/>
            <a:chExt cx="12192000" cy="857250"/>
          </a:xfrm>
        </p:grpSpPr>
        <p:pic>
          <p:nvPicPr>
            <p:cNvPr id="6" name="Picture 2" descr="木製の柵（フェンス）のライン飾りイラスト＜小＞">
              <a:extLst>
                <a:ext uri="{FF2B5EF4-FFF2-40B4-BE49-F238E27FC236}">
                  <a16:creationId xmlns:a16="http://schemas.microsoft.com/office/drawing/2014/main" id="{4635C619-5BBD-490B-834E-0C69E19DD3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00750"/>
              <a:ext cx="9144000" cy="857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木製の柵（フェンス）のライン飾りイラスト＜小＞">
              <a:extLst>
                <a:ext uri="{FF2B5EF4-FFF2-40B4-BE49-F238E27FC236}">
                  <a16:creationId xmlns:a16="http://schemas.microsoft.com/office/drawing/2014/main" id="{2DFCC0E2-6E67-4FE6-ACE7-7D9E5569BA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67"/>
            <a:stretch/>
          </p:blipFill>
          <p:spPr bwMode="auto">
            <a:xfrm>
              <a:off x="9144000" y="6000750"/>
              <a:ext cx="3048000" cy="857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1072"/>
            <a:ext cx="10515600" cy="992188"/>
          </a:xfrm>
        </p:spPr>
        <p:txBody>
          <a:bodyPr/>
          <a:lstStyle/>
          <a:p>
            <a:pPr algn="ctr"/>
            <a:r>
              <a:rPr lang="zh-TW" altLang="en-US" dirty="0"/>
              <a:t>辛棄疾（</a:t>
            </a:r>
            <a:r>
              <a:rPr lang="en-US" altLang="zh-TW" dirty="0"/>
              <a:t>1140</a:t>
            </a:r>
            <a:r>
              <a:rPr lang="zh-TW" altLang="en-US" dirty="0"/>
              <a:t>－</a:t>
            </a:r>
            <a:r>
              <a:rPr lang="en-US" altLang="zh-TW" dirty="0"/>
              <a:t>1207</a:t>
            </a:r>
            <a:r>
              <a:rPr lang="zh-TW" altLang="en-US" dirty="0"/>
              <a:t>）</a:t>
            </a:r>
            <a:endParaRPr kumimoji="1"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838200" y="846029"/>
            <a:ext cx="10515600" cy="4961647"/>
          </a:xfrm>
          <a:solidFill>
            <a:srgbClr val="FFFFFF">
              <a:alpha val="20000"/>
            </a:srgb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zh-TW" altLang="en-US" sz="3600" u="sng" dirty="0"/>
              <a:t>南宋</a:t>
            </a:r>
            <a:r>
              <a:rPr lang="zh-TW" altLang="en-US" sz="3600" dirty="0"/>
              <a:t>詞人。原字</a:t>
            </a:r>
            <a:r>
              <a:rPr lang="zh-TW" altLang="en-US" sz="3600" u="sng" dirty="0"/>
              <a:t>坦夫</a:t>
            </a:r>
            <a:r>
              <a:rPr lang="zh-TW" altLang="en-US" sz="3600" dirty="0"/>
              <a:t>，改字</a:t>
            </a:r>
            <a:r>
              <a:rPr lang="zh-TW" altLang="en-US" sz="3600" u="sng" dirty="0"/>
              <a:t>幼安</a:t>
            </a:r>
            <a:r>
              <a:rPr lang="zh-TW" altLang="en-US" sz="3600" dirty="0"/>
              <a:t>，別號</a:t>
            </a:r>
            <a:r>
              <a:rPr lang="zh-TW" altLang="en-US" sz="3600" u="sng" dirty="0"/>
              <a:t>稼軒</a:t>
            </a:r>
            <a:r>
              <a:rPr lang="zh-TW" altLang="en-US" sz="3600" dirty="0"/>
              <a:t>，</a:t>
            </a:r>
            <a:r>
              <a:rPr lang="zh-TW" altLang="en-US" sz="3600" u="sng" dirty="0"/>
              <a:t>歷城</a:t>
            </a:r>
            <a:r>
              <a:rPr lang="zh-TW" altLang="en-US" sz="3600" dirty="0"/>
              <a:t>（今</a:t>
            </a:r>
            <a:r>
              <a:rPr lang="zh-TW" altLang="en-US" sz="3600" u="sng" dirty="0"/>
              <a:t>山東</a:t>
            </a:r>
            <a:r>
              <a:rPr lang="zh-TW" altLang="en-US" sz="3600" dirty="0"/>
              <a:t> </a:t>
            </a:r>
            <a:r>
              <a:rPr lang="zh-TW" altLang="en-US" sz="3600" u="sng" dirty="0"/>
              <a:t>濟南</a:t>
            </a:r>
            <a:r>
              <a:rPr lang="zh-TW" altLang="en-US" sz="3600" dirty="0"/>
              <a:t>）人。</a:t>
            </a:r>
            <a:endParaRPr lang="en-US" altLang="zh-TW" sz="3600" dirty="0"/>
          </a:p>
          <a:p>
            <a:pPr>
              <a:lnSpc>
                <a:spcPct val="200000"/>
              </a:lnSpc>
            </a:pPr>
            <a:r>
              <a:rPr lang="zh-TW" altLang="en-US" sz="3600" dirty="0"/>
              <a:t>其詞抒寫力圖恢復國家統一的</a:t>
            </a:r>
            <a:r>
              <a:rPr lang="zh-TW" altLang="en-US" sz="3600" dirty="0">
                <a:solidFill>
                  <a:srgbClr val="FF0000"/>
                </a:solidFill>
              </a:rPr>
              <a:t>愛國</a:t>
            </a:r>
            <a:r>
              <a:rPr lang="zh-TW" altLang="en-US" sz="3600" dirty="0"/>
              <a:t>熱情，傾訴壯志難酬的悲憤，對當時執政者的</a:t>
            </a:r>
            <a:r>
              <a:rPr lang="zh-TW" altLang="en-US" sz="3600" dirty="0">
                <a:solidFill>
                  <a:srgbClr val="FF0000"/>
                </a:solidFill>
              </a:rPr>
              <a:t>屈辱求和</a:t>
            </a:r>
            <a:r>
              <a:rPr lang="zh-TW" altLang="en-US" sz="3600" dirty="0"/>
              <a:t>頗多譴責；也有不少</a:t>
            </a:r>
            <a:r>
              <a:rPr lang="zh-TW" altLang="en-US" sz="3600" dirty="0">
                <a:solidFill>
                  <a:srgbClr val="FF0000"/>
                </a:solidFill>
              </a:rPr>
              <a:t>吟詠祖國河山</a:t>
            </a:r>
            <a:r>
              <a:rPr lang="zh-TW" altLang="en-US" sz="3600" dirty="0"/>
              <a:t>的作品。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112504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4188" y="0"/>
            <a:ext cx="10515600" cy="1325563"/>
          </a:xfrm>
        </p:spPr>
        <p:txBody>
          <a:bodyPr/>
          <a:lstStyle/>
          <a:p>
            <a:pPr algn="ctr"/>
            <a:r>
              <a:rPr kumimoji="1" lang="zh-TW" altLang="en-US" dirty="0">
                <a:latin typeface="標楷體" pitchFamily="65" charset="-120"/>
                <a:ea typeface="標楷體" pitchFamily="65" charset="-120"/>
              </a:rPr>
              <a:t>創作背景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4188" y="1142677"/>
            <a:ext cx="10515600" cy="5361817"/>
          </a:xfrm>
          <a:solidFill>
            <a:schemeClr val="bg1">
              <a:alpha val="56000"/>
            </a:schemeClr>
          </a:solidFill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 fontAlgn="ctr">
              <a:lnSpc>
                <a:spcPct val="150000"/>
              </a:lnSpc>
              <a:buNone/>
            </a:pPr>
            <a:r>
              <a:rPr lang="en-US" altLang="zh-TW" dirty="0">
                <a:effectLst/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4800" dirty="0">
                <a:effectLst/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4800" dirty="0">
                <a:effectLst/>
                <a:latin typeface="標楷體" pitchFamily="65" charset="-120"/>
                <a:ea typeface="標楷體" pitchFamily="65" charset="-120"/>
              </a:rPr>
              <a:t>破陣子</a:t>
            </a:r>
            <a:r>
              <a:rPr lang="en-US" altLang="zh-TW" sz="4800" dirty="0">
                <a:effectLst/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4800" dirty="0">
                <a:effectLst/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sz="4800" u="sng" dirty="0">
                <a:effectLst/>
                <a:latin typeface="標楷體" pitchFamily="65" charset="-120"/>
                <a:ea typeface="標楷體" pitchFamily="65" charset="-120"/>
              </a:rPr>
              <a:t>辛棄疾</a:t>
            </a:r>
            <a:r>
              <a:rPr lang="zh-TW" altLang="en-US" sz="4800" dirty="0">
                <a:effectLst/>
                <a:latin typeface="標楷體" pitchFamily="65" charset="-120"/>
                <a:ea typeface="標楷體" pitchFamily="65" charset="-120"/>
              </a:rPr>
              <a:t>贈給他的好友</a:t>
            </a:r>
            <a:r>
              <a:rPr lang="zh-TW" altLang="en-US" sz="4800" u="sng" dirty="0">
                <a:effectLst/>
                <a:latin typeface="標楷體" pitchFamily="65" charset="-120"/>
                <a:ea typeface="標楷體" pitchFamily="65" charset="-120"/>
              </a:rPr>
              <a:t>陳亮</a:t>
            </a:r>
            <a:r>
              <a:rPr lang="zh-TW" altLang="en-US" sz="4800" dirty="0">
                <a:effectLst/>
                <a:latin typeface="標楷體" pitchFamily="65" charset="-120"/>
                <a:ea typeface="標楷體" pitchFamily="65" charset="-120"/>
              </a:rPr>
              <a:t>的，二人均為</a:t>
            </a:r>
            <a:r>
              <a:rPr lang="zh-TW" altLang="en-US" sz="4800" u="sng" dirty="0">
                <a:effectLst/>
                <a:latin typeface="標楷體" pitchFamily="65" charset="-120"/>
                <a:ea typeface="標楷體" pitchFamily="65" charset="-120"/>
              </a:rPr>
              <a:t>南宋</a:t>
            </a:r>
            <a:r>
              <a:rPr lang="zh-TW" altLang="en-US" sz="4800" dirty="0">
                <a:effectLst/>
                <a:latin typeface="標楷體" pitchFamily="65" charset="-120"/>
                <a:ea typeface="標楷體" pitchFamily="65" charset="-120"/>
              </a:rPr>
              <a:t>著名詞人，都</a:t>
            </a:r>
            <a:r>
              <a:rPr lang="zh-TW" altLang="en-US" sz="4800" dirty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</a:rPr>
              <a:t>堅決主張抗</a:t>
            </a:r>
            <a:r>
              <a:rPr lang="zh-TW" altLang="en-US" sz="4800" u="sng" dirty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</a:rPr>
              <a:t>金</a:t>
            </a:r>
            <a:r>
              <a:rPr lang="zh-TW" altLang="en-US" sz="4800" dirty="0"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</a:rPr>
              <a:t>，收復中原</a:t>
            </a:r>
            <a:r>
              <a:rPr lang="zh-TW" altLang="en-US" sz="4800" dirty="0">
                <a:effectLst/>
                <a:latin typeface="標楷體" pitchFamily="65" charset="-120"/>
                <a:ea typeface="標楷體" pitchFamily="65" charset="-120"/>
              </a:rPr>
              <a:t>，這共同的志向使他們成為知心朋友。</a:t>
            </a:r>
            <a:r>
              <a:rPr lang="zh-TW" altLang="en-US" sz="4800" u="sng" dirty="0">
                <a:effectLst/>
                <a:latin typeface="標楷體" pitchFamily="65" charset="-120"/>
                <a:ea typeface="標楷體" pitchFamily="65" charset="-120"/>
              </a:rPr>
              <a:t>辛棄疾</a:t>
            </a:r>
            <a:r>
              <a:rPr lang="zh-TW" altLang="en-US" sz="4800" dirty="0">
                <a:effectLst/>
                <a:latin typeface="標楷體" pitchFamily="65" charset="-120"/>
                <a:ea typeface="標楷體" pitchFamily="65" charset="-120"/>
              </a:rPr>
              <a:t>作這首詞時，已辭官在</a:t>
            </a:r>
            <a:r>
              <a:rPr lang="zh-TW" altLang="en-US" sz="4800" u="sng" dirty="0">
                <a:effectLst/>
                <a:latin typeface="標楷體" pitchFamily="65" charset="-120"/>
                <a:ea typeface="標楷體" pitchFamily="65" charset="-120"/>
              </a:rPr>
              <a:t>江西</a:t>
            </a:r>
            <a:r>
              <a:rPr lang="zh-TW" altLang="en-US" sz="4800" dirty="0">
                <a:effectLst/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800" u="sng" dirty="0">
                <a:effectLst/>
                <a:latin typeface="標楷體" pitchFamily="65" charset="-120"/>
                <a:ea typeface="標楷體" pitchFamily="65" charset="-120"/>
              </a:rPr>
              <a:t>上饒</a:t>
            </a:r>
            <a:r>
              <a:rPr lang="zh-TW" altLang="en-US" sz="4800" dirty="0">
                <a:effectLst/>
                <a:latin typeface="標楷體" pitchFamily="65" charset="-120"/>
                <a:ea typeface="標楷體" pitchFamily="65" charset="-120"/>
              </a:rPr>
              <a:t>農村閒居，但心中時時不忘殺敵立功，統一祖國。 </a:t>
            </a:r>
            <a:endParaRPr lang="zh-TW" alt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226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小动物边框素材-小动物边框图片-小动物边框素材图片下载-觅知网">
            <a:extLst>
              <a:ext uri="{FF2B5EF4-FFF2-40B4-BE49-F238E27FC236}">
                <a16:creationId xmlns:a16="http://schemas.microsoft.com/office/drawing/2014/main" id="{A2003365-8B8C-4F5F-A640-1912D436F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3" b="20282"/>
          <a:stretch/>
        </p:blipFill>
        <p:spPr bwMode="auto">
          <a:xfrm>
            <a:off x="682214" y="-62299"/>
            <a:ext cx="10827572" cy="692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59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自由朗讀課文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65001" y="1773391"/>
            <a:ext cx="7702477" cy="57016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圈出不會讀的生字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帶着問題讀課文</a:t>
            </a:r>
            <a:r>
              <a:rPr lang="en-US" altLang="zh-CN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40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你認為</a:t>
            </a:r>
            <a:r>
              <a:rPr lang="en-US" altLang="zh-TW" sz="40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0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破陣子</a:t>
            </a:r>
            <a:r>
              <a:rPr lang="en-US" altLang="zh-TW" sz="40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40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這首詞是描寫是甚麼體材內容？</a:t>
            </a:r>
            <a:endParaRPr lang="en-US" altLang="zh-TW" sz="4000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592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简约边框免费Png素材免抠素材免费下载_觅元素51yuansu.com">
            <a:extLst>
              <a:ext uri="{FF2B5EF4-FFF2-40B4-BE49-F238E27FC236}">
                <a16:creationId xmlns:a16="http://schemas.microsoft.com/office/drawing/2014/main" id="{A9B3EBA4-1309-4EC7-8D58-25ED7A7BB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7" r="19365" b="2454"/>
          <a:stretch/>
        </p:blipFill>
        <p:spPr bwMode="auto">
          <a:xfrm rot="5400000">
            <a:off x="2637930" y="-2666999"/>
            <a:ext cx="691614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dirty="0">
                <a:latin typeface="標楷體" pitchFamily="65" charset="-120"/>
                <a:ea typeface="標楷體" pitchFamily="65" charset="-120"/>
              </a:rPr>
              <a:t>破陣子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420272"/>
            <a:ext cx="10596513" cy="5263331"/>
          </a:xfrm>
        </p:spPr>
        <p:txBody>
          <a:bodyPr>
            <a:normAutofit/>
          </a:bodyPr>
          <a:lstStyle/>
          <a:p>
            <a:pPr marL="0" lv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kumimoji="1" lang="en-US" altLang="zh-TW" dirty="0"/>
              <a:t>	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醉裏挑燈看劍，夢回吹角連營。八百里分麾下炙，五十絃翻塞外聲。沙場秋點兵。</a:t>
            </a: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kumimoji="1" lang="en-US" altLang="zh-TW" sz="4000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馬作的盧飛快，弓如霹靂弦驚。了卻君王天下事，贏得生前身後名。可憐白髮生。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38201" y="394654"/>
            <a:ext cx="1995615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 讀準字音</a:t>
            </a:r>
            <a:endParaRPr lang="en-US" altLang="zh-CN" sz="30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CN" sz="3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CN" altLang="en-US" sz="3000" dirty="0">
                <a:latin typeface="標楷體" pitchFamily="65" charset="-120"/>
                <a:ea typeface="標楷體" pitchFamily="65" charset="-120"/>
              </a:rPr>
              <a:t>讀通句子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C48A655-3132-40E3-995F-0259738EB7B7}"/>
              </a:ext>
            </a:extLst>
          </p:cNvPr>
          <p:cNvSpPr txBox="1"/>
          <p:nvPr/>
        </p:nvSpPr>
        <p:spPr>
          <a:xfrm>
            <a:off x="747077" y="354219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揮</a:t>
            </a:r>
            <a:r>
              <a:rPr lang="en-US" altLang="zh-TW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28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7A52AD7-044F-44D0-9E5E-A7DA9C0521E6}"/>
              </a:ext>
            </a:extLst>
          </p:cNvPr>
          <p:cNvSpPr txBox="1"/>
          <p:nvPr/>
        </p:nvSpPr>
        <p:spPr>
          <a:xfrm>
            <a:off x="1741315" y="354219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隻</a:t>
            </a:r>
            <a:r>
              <a:rPr lang="en-US" altLang="zh-TW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28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14CF3FB-C8C5-4389-90C5-07897C99730B}"/>
              </a:ext>
            </a:extLst>
          </p:cNvPr>
          <p:cNvSpPr txBox="1"/>
          <p:nvPr/>
        </p:nvSpPr>
        <p:spPr>
          <a:xfrm>
            <a:off x="3797930" y="354601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然</a:t>
            </a:r>
            <a:r>
              <a:rPr lang="en-US" altLang="zh-TW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28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301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简约边框免费Png素材免抠素材免费下载_觅元素51yuansu.com">
            <a:extLst>
              <a:ext uri="{FF2B5EF4-FFF2-40B4-BE49-F238E27FC236}">
                <a16:creationId xmlns:a16="http://schemas.microsoft.com/office/drawing/2014/main" id="{1B4AB92F-A14F-45CF-B50A-AC444CBDF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7" r="19365" b="2454"/>
          <a:stretch/>
        </p:blipFill>
        <p:spPr bwMode="auto">
          <a:xfrm rot="5400000">
            <a:off x="2637930" y="-2666999"/>
            <a:ext cx="691614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dirty="0">
                <a:latin typeface="標楷體" pitchFamily="65" charset="-120"/>
                <a:ea typeface="標楷體" pitchFamily="65" charset="-120"/>
              </a:rPr>
              <a:t>破陣子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1" y="1369284"/>
            <a:ext cx="10515600" cy="5252750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kumimoji="1" lang="en-US" altLang="zh-TW" dirty="0"/>
              <a:t>	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醉裏</a:t>
            </a:r>
            <a:r>
              <a:rPr kumimoji="1"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／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挑燈</a:t>
            </a:r>
            <a:r>
              <a:rPr kumimoji="1"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／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看劍，夢回</a:t>
            </a:r>
            <a:r>
              <a:rPr kumimoji="1"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／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吹角</a:t>
            </a:r>
            <a:r>
              <a:rPr kumimoji="1"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／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連營。八百里</a:t>
            </a:r>
            <a:r>
              <a:rPr kumimoji="1"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／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分</a:t>
            </a:r>
            <a:r>
              <a:rPr kumimoji="1"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／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麾下</a:t>
            </a:r>
            <a:r>
              <a:rPr kumimoji="1"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／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炙，五十絃</a:t>
            </a:r>
            <a:r>
              <a:rPr kumimoji="1"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／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翻</a:t>
            </a:r>
            <a:r>
              <a:rPr kumimoji="1"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／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塞外聲。沙場</a:t>
            </a:r>
            <a:r>
              <a:rPr kumimoji="1"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／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秋</a:t>
            </a:r>
            <a:r>
              <a:rPr kumimoji="1"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／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點兵。</a:t>
            </a:r>
            <a:endParaRPr kumimoji="1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kumimoji="1" lang="en-US" altLang="zh-TW" sz="4000" dirty="0">
                <a:latin typeface="標楷體" pitchFamily="65" charset="-120"/>
                <a:ea typeface="標楷體" pitchFamily="65" charset="-120"/>
              </a:rPr>
              <a:t>	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馬作</a:t>
            </a:r>
            <a:r>
              <a:rPr kumimoji="1"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／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的盧</a:t>
            </a:r>
            <a:r>
              <a:rPr kumimoji="1"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／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飛快，弓如</a:t>
            </a:r>
            <a:r>
              <a:rPr kumimoji="1"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／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霹靂</a:t>
            </a:r>
            <a:r>
              <a:rPr kumimoji="1"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／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弦驚。了卻</a:t>
            </a:r>
            <a:r>
              <a:rPr kumimoji="1"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／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君王</a:t>
            </a:r>
            <a:r>
              <a:rPr kumimoji="1"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／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天下事，贏得</a:t>
            </a:r>
            <a:r>
              <a:rPr kumimoji="1"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／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生前</a:t>
            </a:r>
            <a:r>
              <a:rPr kumimoji="1"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／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身後名。可憐</a:t>
            </a:r>
            <a:r>
              <a:rPr kumimoji="1" lang="zh-TW" altLang="en-US" sz="4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／</a:t>
            </a:r>
            <a:r>
              <a:rPr kumimoji="1" lang="zh-TW" altLang="en-US" sz="4000" dirty="0">
                <a:latin typeface="標楷體" pitchFamily="65" charset="-120"/>
                <a:ea typeface="標楷體" pitchFamily="65" charset="-120"/>
              </a:rPr>
              <a:t>白髮生。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860331" y="815286"/>
            <a:ext cx="282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38201" y="394654"/>
            <a:ext cx="1789669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讀出節奏</a:t>
            </a:r>
          </a:p>
        </p:txBody>
      </p:sp>
    </p:spTree>
    <p:extLst>
      <p:ext uri="{BB962C8B-B14F-4D97-AF65-F5344CB8AC3E}">
        <p14:creationId xmlns:p14="http://schemas.microsoft.com/office/powerpoint/2010/main" val="800513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3506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圈生字 </a:t>
            </a:r>
            <a:r>
              <a:rPr lang="en-US" altLang="zh-TW" sz="6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</a:t>
            </a:r>
            <a:r>
              <a:rPr lang="zh-TW" altLang="en-US" sz="6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個</a:t>
            </a:r>
            <a:r>
              <a:rPr lang="en-US" altLang="zh-TW" sz="6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sz="6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9052" y="2010964"/>
            <a:ext cx="10515600" cy="462302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TW" altLang="en-US" sz="6600" dirty="0"/>
              <a:t>塞外          </a:t>
            </a:r>
            <a:r>
              <a:rPr lang="zh-CN" altLang="en-US" sz="6600" dirty="0"/>
              <a:t>了卻</a:t>
            </a:r>
            <a:endParaRPr lang="en-US" altLang="zh-CN" sz="66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6600" dirty="0"/>
              <a:t>沙場          </a:t>
            </a:r>
            <a:r>
              <a:rPr lang="zh-CN" altLang="en-US" sz="6600" dirty="0"/>
              <a:t>霹靂</a:t>
            </a:r>
            <a:endParaRPr lang="en-US" altLang="zh-TW" sz="66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6600" dirty="0"/>
              <a:t>可憐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76762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標楷體"/>
        <a:cs typeface=""/>
      </a:majorFont>
      <a:minorFont>
        <a:latin typeface="Calibri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2">
      <a:majorFont>
        <a:latin typeface="標楷體"/>
        <a:ea typeface="標楷體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1496</Words>
  <Application>Microsoft Office PowerPoint</Application>
  <PresentationFormat>寬螢幕</PresentationFormat>
  <Paragraphs>153</Paragraphs>
  <Slides>33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33</vt:i4>
      </vt:variant>
    </vt:vector>
  </HeadingPairs>
  <TitlesOfParts>
    <vt:vector size="40" baseType="lpstr">
      <vt:lpstr>標楷體</vt:lpstr>
      <vt:lpstr>Arial</vt:lpstr>
      <vt:lpstr>Calibri</vt:lpstr>
      <vt:lpstr>Calibri Light</vt:lpstr>
      <vt:lpstr>Wingdings</vt:lpstr>
      <vt:lpstr>Office 佈景主題</vt:lpstr>
      <vt:lpstr>1_Office 佈景主題</vt:lpstr>
      <vt:lpstr>單元三 燦爛的文學</vt:lpstr>
      <vt:lpstr>PowerPoint 簡報</vt:lpstr>
      <vt:lpstr>9. 破陣子</vt:lpstr>
      <vt:lpstr>辛棄疾（1140－1207）</vt:lpstr>
      <vt:lpstr>創作背景</vt:lpstr>
      <vt:lpstr>自由朗讀課文</vt:lpstr>
      <vt:lpstr>破陣子</vt:lpstr>
      <vt:lpstr>破陣子</vt:lpstr>
      <vt:lpstr>圈生字 (5個)</vt:lpstr>
      <vt:lpstr>指導寫字</vt:lpstr>
      <vt:lpstr>推斷《破陣子》上下闋的意思</vt:lpstr>
      <vt:lpstr>推斷《破陣子》上下闋的意思</vt:lpstr>
      <vt:lpstr>PowerPoint 簡報</vt:lpstr>
      <vt:lpstr>PowerPoint 簡報</vt:lpstr>
      <vt:lpstr>醉裏挑燈看劍，夢回吹角連營。</vt:lpstr>
      <vt:lpstr>八百里分麾下炙，五十絃翻塞外聲。</vt:lpstr>
      <vt:lpstr>PowerPoint 簡報</vt:lpstr>
      <vt:lpstr>沙場秋點兵。</vt:lpstr>
      <vt:lpstr>馬作的盧飛快，弓如霹靂弦驚。</vt:lpstr>
      <vt:lpstr>了卻君王天下事，贏得生前身後名。 可憐白髮生。</vt:lpstr>
      <vt:lpstr>分辨哪些句子是記敍?哪些句子是描寫?哪些句子是抒情?</vt:lpstr>
      <vt:lpstr>主旨(詩詞內容+抒發情感)</vt:lpstr>
      <vt:lpstr>主旨(詩詞內容+抒發情感)</vt:lpstr>
      <vt:lpstr>壯志難酬的近義詞：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請同學完成習作  第九課(P.18-P.19)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破陣子</dc:title>
  <dc:creator>Microsoft Office 使用者</dc:creator>
  <cp:lastModifiedBy>sf-te</cp:lastModifiedBy>
  <cp:revision>129</cp:revision>
  <dcterms:created xsi:type="dcterms:W3CDTF">2017-10-02T13:36:46Z</dcterms:created>
  <dcterms:modified xsi:type="dcterms:W3CDTF">2021-10-08T07:30:45Z</dcterms:modified>
</cp:coreProperties>
</file>